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2" r:id="rId2"/>
    <p:sldId id="323" r:id="rId3"/>
    <p:sldId id="306" r:id="rId4"/>
    <p:sldId id="315" r:id="rId5"/>
    <p:sldId id="317" r:id="rId6"/>
    <p:sldId id="313" r:id="rId7"/>
    <p:sldId id="316" r:id="rId8"/>
    <p:sldId id="312" r:id="rId9"/>
    <p:sldId id="319" r:id="rId10"/>
    <p:sldId id="320" r:id="rId11"/>
    <p:sldId id="321" r:id="rId12"/>
    <p:sldId id="322" r:id="rId13"/>
  </p:sldIdLst>
  <p:sldSz cx="24384000" cy="13716000"/>
  <p:notesSz cx="6858000" cy="9144000"/>
  <p:defaultTextStyle>
    <a:lvl1pPr algn="ctr" defTabSz="584200">
      <a:defRPr sz="5000"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s, Veronica" initials="AV" lastIdx="1" clrIdx="0">
    <p:extLst>
      <p:ext uri="{19B8F6BF-5375-455C-9EA6-DF929625EA0E}">
        <p15:presenceInfo xmlns:p15="http://schemas.microsoft.com/office/powerpoint/2012/main" userId="f347ee9e-a294-4185-87d6-60aa9e7de9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C0"/>
    <a:srgbClr val="F9852A"/>
    <a:srgbClr val="EE9342"/>
    <a:srgbClr val="989898"/>
    <a:srgbClr val="F2B146"/>
    <a:srgbClr val="FFAC5E"/>
    <a:srgbClr val="FC6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/>
    <p:restoredTop sz="86300"/>
  </p:normalViewPr>
  <p:slideViewPr>
    <p:cSldViewPr snapToGrid="0">
      <p:cViewPr varScale="1">
        <p:scale>
          <a:sx n="64" d="100"/>
          <a:sy n="64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66765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32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3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8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7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7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2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3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08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5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8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9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2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23582294" y="12896853"/>
            <a:ext cx="468301" cy="53657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86" r:id="rId3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algn="ctr" defTabSz="584200">
        <a:defRPr sz="44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44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44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44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44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44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44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44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4400">
          <a:latin typeface="+mn-lt"/>
          <a:ea typeface="+mn-ea"/>
          <a:cs typeface="+mn-cs"/>
          <a:sym typeface="Helvetica Light"/>
        </a:defRPr>
      </a:lvl9pPr>
    </p:bodyStyle>
    <p:otherStyle>
      <a:lvl1pPr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1pPr>
      <a:lvl2pPr indent="228600"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2pPr>
      <a:lvl3pPr indent="457200"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3pPr>
      <a:lvl4pPr indent="685800"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4pPr>
      <a:lvl5pPr indent="914400"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5pPr>
      <a:lvl6pPr indent="1143000"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6pPr>
      <a:lvl7pPr indent="1371600"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7pPr>
      <a:lvl8pPr indent="1600200"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8pPr>
      <a:lvl9pPr indent="1828800" algn="r" defTabSz="584200">
        <a:defRPr sz="2400" b="1">
          <a:solidFill>
            <a:schemeClr val="tx1"/>
          </a:solidFill>
          <a:latin typeface="+mn-lt"/>
          <a:ea typeface="+mn-ea"/>
          <a:cs typeface="+mn-cs"/>
          <a:sym typeface="Source Sans Pro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0" y="5012690"/>
            <a:ext cx="3352800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444" name="Shape 444"/>
          <p:cNvSpPr/>
          <p:nvPr/>
        </p:nvSpPr>
        <p:spPr>
          <a:xfrm>
            <a:off x="0" y="4861450"/>
            <a:ext cx="243840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Industry-Recognized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Certifications Webinar</a:t>
            </a:r>
          </a:p>
        </p:txBody>
      </p:sp>
      <p:sp>
        <p:nvSpPr>
          <p:cNvPr id="445" name="Shape 445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447" name="Shape 447"/>
          <p:cNvSpPr/>
          <p:nvPr/>
        </p:nvSpPr>
        <p:spPr>
          <a:xfrm>
            <a:off x="0" y="7412586"/>
            <a:ext cx="24384000" cy="89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3000">
                <a:solidFill>
                  <a:srgbClr val="4D4D4D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</a:rPr>
              <a:t>August 23</a:t>
            </a:r>
            <a:r>
              <a:rPr lang="en-US" sz="4400" baseline="30000" dirty="0">
                <a:solidFill>
                  <a:schemeClr val="tx1"/>
                </a:solidFill>
              </a:rPr>
              <a:t>rd</a:t>
            </a:r>
            <a:r>
              <a:rPr lang="en-US" sz="4400" dirty="0">
                <a:solidFill>
                  <a:schemeClr val="tx1"/>
                </a:solidFill>
              </a:rPr>
              <a:t> 2018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23736406" y="12980475"/>
            <a:ext cx="314189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1</a:t>
            </a:fld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14" name="Picture 2" descr="mage result for ed2go logo">
            <a:extLst>
              <a:ext uri="{FF2B5EF4-FFF2-40B4-BE49-F238E27FC236}">
                <a16:creationId xmlns:a16="http://schemas.microsoft.com/office/drawing/2014/main" id="{6AF91304-FA21-BA4F-A705-F3BBDA17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7431" y="10929585"/>
            <a:ext cx="4169778" cy="13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hape 443">
            <a:extLst>
              <a:ext uri="{FF2B5EF4-FFF2-40B4-BE49-F238E27FC236}">
                <a16:creationId xmlns:a16="http://schemas.microsoft.com/office/drawing/2014/main" id="{9DEE8B2B-9115-E84D-A8F1-E26DA47D5F1E}"/>
              </a:ext>
            </a:extLst>
          </p:cNvPr>
          <p:cNvSpPr/>
          <p:nvPr/>
        </p:nvSpPr>
        <p:spPr>
          <a:xfrm>
            <a:off x="21051520" y="5036274"/>
            <a:ext cx="3332480" cy="713185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>
              <a:highlight>
                <a:srgbClr val="000000"/>
              </a:highlight>
            </a:endParaRPr>
          </a:p>
        </p:txBody>
      </p:sp>
      <p:sp>
        <p:nvSpPr>
          <p:cNvPr id="22" name="Shape 447">
            <a:extLst>
              <a:ext uri="{FF2B5EF4-FFF2-40B4-BE49-F238E27FC236}">
                <a16:creationId xmlns:a16="http://schemas.microsoft.com/office/drawing/2014/main" id="{A97B200F-FBD4-ED4F-9D2B-8CC34CCD5736}"/>
              </a:ext>
            </a:extLst>
          </p:cNvPr>
          <p:cNvSpPr/>
          <p:nvPr/>
        </p:nvSpPr>
        <p:spPr>
          <a:xfrm>
            <a:off x="1" y="8454004"/>
            <a:ext cx="24201120" cy="89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3000">
                <a:solidFill>
                  <a:srgbClr val="4D4D4D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008CC0"/>
                </a:solidFill>
              </a:rPr>
              <a:t>Presented by Jesse Shaw and Shannon Clarkson</a:t>
            </a:r>
            <a:endParaRPr lang="en-US" sz="4000" dirty="0">
              <a:solidFill>
                <a:srgbClr val="008C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215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24" name="Shape 324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Tools to help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market these courses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893500" y="12978884"/>
            <a:ext cx="157094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10</a:t>
            </a:fld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26" name="Picture 2" descr="mage result for ed2go logo">
            <a:extLst>
              <a:ext uri="{FF2B5EF4-FFF2-40B4-BE49-F238E27FC236}">
                <a16:creationId xmlns:a16="http://schemas.microsoft.com/office/drawing/2014/main" id="{6AF44101-084C-4B4D-8B92-FABD088E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A9F6BF2-C496-1842-B30B-D2E53287EEFA}"/>
              </a:ext>
            </a:extLst>
          </p:cNvPr>
          <p:cNvSpPr txBox="1">
            <a:spLocks/>
          </p:cNvSpPr>
          <p:nvPr/>
        </p:nvSpPr>
        <p:spPr>
          <a:xfrm>
            <a:off x="1410855" y="2775362"/>
            <a:ext cx="21320498" cy="18327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Once you start offering the Advanced Training Courses, we have tools on the partner marketing site to help you promote them.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1CA9E2-23BC-B14C-801B-7F9C75E3AB0F}"/>
              </a:ext>
            </a:extLst>
          </p:cNvPr>
          <p:cNvSpPr/>
          <p:nvPr/>
        </p:nvSpPr>
        <p:spPr>
          <a:xfrm>
            <a:off x="-1" y="12244624"/>
            <a:ext cx="2438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CC0"/>
                </a:solidFill>
              </a:rPr>
              <a:t>partner.ed2go.com/marketing-resources/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75572B-C052-C642-AF39-11645CD2C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71" y="4753461"/>
            <a:ext cx="12158980" cy="6719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81BB19-8877-9A4F-BE8F-115F37223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407" y="4753461"/>
            <a:ext cx="5187125" cy="67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657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323">
            <a:extLst>
              <a:ext uri="{FF2B5EF4-FFF2-40B4-BE49-F238E27FC236}">
                <a16:creationId xmlns:a16="http://schemas.microsoft.com/office/drawing/2014/main" id="{85A7961A-7B2C-B746-9A75-F7D019703A06}"/>
              </a:ext>
            </a:extLst>
          </p:cNvPr>
          <p:cNvSpPr/>
          <p:nvPr/>
        </p:nvSpPr>
        <p:spPr>
          <a:xfrm>
            <a:off x="-2" y="11147084"/>
            <a:ext cx="24422152" cy="1329396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08661-F0CF-7248-8079-65821D9D9376}"/>
              </a:ext>
            </a:extLst>
          </p:cNvPr>
          <p:cNvSpPr/>
          <p:nvPr/>
        </p:nvSpPr>
        <p:spPr>
          <a:xfrm>
            <a:off x="0" y="4164009"/>
            <a:ext cx="6637106" cy="43226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24" name="Shape 324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Offer these Courses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to Your Community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893500" y="12978884"/>
            <a:ext cx="157094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11</a:t>
            </a:fld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26" name="Picture 2" descr="mage result for ed2go logo">
            <a:extLst>
              <a:ext uri="{FF2B5EF4-FFF2-40B4-BE49-F238E27FC236}">
                <a16:creationId xmlns:a16="http://schemas.microsoft.com/office/drawing/2014/main" id="{6AF44101-084C-4B4D-8B92-FABD088E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7">
            <a:extLst>
              <a:ext uri="{FF2B5EF4-FFF2-40B4-BE49-F238E27FC236}">
                <a16:creationId xmlns:a16="http://schemas.microsoft.com/office/drawing/2014/main" id="{51D013A5-107D-384D-BAA9-A1FD0FB11315}"/>
              </a:ext>
            </a:extLst>
          </p:cNvPr>
          <p:cNvSpPr txBox="1">
            <a:spLocks/>
          </p:cNvSpPr>
          <p:nvPr/>
        </p:nvSpPr>
        <p:spPr>
          <a:xfrm>
            <a:off x="0" y="11300705"/>
            <a:ext cx="24384000" cy="100623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We look forward to connecting with you about these exciting courses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63AC38-4C45-9641-B0A7-A6DE2E0AF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855" y="4763251"/>
            <a:ext cx="3907766" cy="33216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573DB0-527A-EA48-9CBB-D6A41494272F}"/>
              </a:ext>
            </a:extLst>
          </p:cNvPr>
          <p:cNvSpPr/>
          <p:nvPr/>
        </p:nvSpPr>
        <p:spPr>
          <a:xfrm>
            <a:off x="8378550" y="3884894"/>
            <a:ext cx="140987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</a:rPr>
              <a:t>Industry-Recognized Certifications </a:t>
            </a:r>
            <a:r>
              <a:rPr lang="en-US" sz="3600" dirty="0">
                <a:solidFill>
                  <a:srgbClr val="008CC0"/>
                </a:solidFill>
                <a:latin typeface="Open Sans" panose="020B0606030504020204" pitchFamily="34" charset="0"/>
              </a:rPr>
              <a:t>help people find employment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</a:rPr>
              <a:t>. Give your students access to these skills by </a:t>
            </a:r>
            <a:r>
              <a:rPr lang="en-US" sz="3600" dirty="0">
                <a:solidFill>
                  <a:srgbClr val="008CC0"/>
                </a:solidFill>
                <a:latin typeface="Open Sans" panose="020B0606030504020204" pitchFamily="34" charset="0"/>
              </a:rPr>
              <a:t>adding </a:t>
            </a:r>
            <a:r>
              <a:rPr lang="en-US" sz="3600" b="1" dirty="0">
                <a:solidFill>
                  <a:srgbClr val="008CC0"/>
                </a:solidFill>
                <a:latin typeface="Open Sans" panose="020B0606030504020204" pitchFamily="34" charset="0"/>
              </a:rPr>
              <a:t>Advanced Career Training Courses</a:t>
            </a:r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</a:rPr>
              <a:t> to your offerings 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</a:rPr>
              <a:t>today</a:t>
            </a:r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</a:p>
          <a:p>
            <a:pPr algn="l"/>
            <a:endParaRPr lang="en-US" sz="3600" b="1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</a:rPr>
              <a:t>Your </a:t>
            </a:r>
            <a:r>
              <a:rPr lang="en-US" sz="3600" dirty="0">
                <a:solidFill>
                  <a:srgbClr val="008CC0"/>
                </a:solidFill>
                <a:latin typeface="Open Sans" panose="020B0606030504020204" pitchFamily="34" charset="0"/>
              </a:rPr>
              <a:t>Account Manager 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</a:rPr>
              <a:t>will be following up with you about </a:t>
            </a:r>
            <a:r>
              <a:rPr lang="en-US" sz="3600" dirty="0">
                <a:solidFill>
                  <a:srgbClr val="008CC0"/>
                </a:solidFill>
                <a:latin typeface="Open Sans" panose="020B0606030504020204" pitchFamily="34" charset="0"/>
              </a:rPr>
              <a:t>adding these important courses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</a:rPr>
              <a:t>. They can answer any questions you have and help you </a:t>
            </a:r>
            <a:r>
              <a:rPr lang="en-US" sz="3600" dirty="0">
                <a:solidFill>
                  <a:srgbClr val="008CC0"/>
                </a:solidFill>
                <a:latin typeface="Open Sans" panose="020B0606030504020204" pitchFamily="34" charset="0"/>
              </a:rPr>
              <a:t>analyze your local in-demand 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</a:rPr>
              <a:t>occupations and the ed2go courses that map to them.</a:t>
            </a:r>
          </a:p>
        </p:txBody>
      </p:sp>
    </p:spTree>
    <p:extLst>
      <p:ext uri="{BB962C8B-B14F-4D97-AF65-F5344CB8AC3E}">
        <p14:creationId xmlns:p14="http://schemas.microsoft.com/office/powerpoint/2010/main" val="14757904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191F78-601E-C84E-8261-40F04CAB9C71}"/>
              </a:ext>
            </a:extLst>
          </p:cNvPr>
          <p:cNvSpPr/>
          <p:nvPr/>
        </p:nvSpPr>
        <p:spPr>
          <a:xfrm>
            <a:off x="-1" y="3256537"/>
            <a:ext cx="24384001" cy="60279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444" name="Shape 444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Thank you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for Attending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23736406" y="12980475"/>
            <a:ext cx="314189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12</a:t>
            </a:fld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14" name="Picture 2" descr="mage result for ed2go logo">
            <a:extLst>
              <a:ext uri="{FF2B5EF4-FFF2-40B4-BE49-F238E27FC236}">
                <a16:creationId xmlns:a16="http://schemas.microsoft.com/office/drawing/2014/main" id="{6AF91304-FA21-BA4F-A705-F3BBDA17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11AFC7-0552-D046-B00F-DFBEB53FD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06" y="3657600"/>
            <a:ext cx="11937434" cy="52408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839314-6CC3-5E4F-AFE0-166940E5B197}"/>
              </a:ext>
            </a:extLst>
          </p:cNvPr>
          <p:cNvSpPr/>
          <p:nvPr/>
        </p:nvSpPr>
        <p:spPr>
          <a:xfrm>
            <a:off x="5162888" y="10870169"/>
            <a:ext cx="13085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recording of this webinar and the slides will be available soon on the partner marketing site, under webinars</a:t>
            </a:r>
          </a:p>
        </p:txBody>
      </p:sp>
    </p:spTree>
    <p:extLst>
      <p:ext uri="{BB962C8B-B14F-4D97-AF65-F5344CB8AC3E}">
        <p14:creationId xmlns:p14="http://schemas.microsoft.com/office/powerpoint/2010/main" val="1655484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444" name="Shape 444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Webinar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Agenda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447" name="Shape 447"/>
          <p:cNvSpPr/>
          <p:nvPr/>
        </p:nvSpPr>
        <p:spPr>
          <a:xfrm>
            <a:off x="1410855" y="3729267"/>
            <a:ext cx="21308037" cy="596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3000">
                <a:solidFill>
                  <a:srgbClr val="4D4D4D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8CC0"/>
                </a:solidFill>
              </a:rPr>
              <a:t>• What are Industry-Recognized Certifications and why they are so important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8CC0"/>
                </a:solidFill>
              </a:rPr>
              <a:t>• ed2go courses that lead to Industry-Recognized Certifications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8CC0"/>
                </a:solidFill>
              </a:rPr>
              <a:t>• Vouchers and certification exam costs included with many courses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8CC0"/>
                </a:solidFill>
              </a:rPr>
              <a:t>• Tools to help you market these courses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4400" dirty="0">
                <a:solidFill>
                  <a:srgbClr val="008CC0"/>
                </a:solidFill>
              </a:rPr>
              <a:t>• How to start offering these courses to your community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4400" dirty="0">
                <a:solidFill>
                  <a:srgbClr val="008CC0"/>
                </a:solidFill>
              </a:rPr>
              <a:t>• Q and A</a:t>
            </a:r>
            <a:endParaRPr lang="en-US" sz="4000" dirty="0">
              <a:solidFill>
                <a:srgbClr val="008CC0"/>
              </a:solidFill>
            </a:endParaRPr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23736406" y="12980475"/>
            <a:ext cx="314189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2</a:t>
            </a:fld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14" name="Picture 2" descr="mage result for ed2go logo">
            <a:extLst>
              <a:ext uri="{FF2B5EF4-FFF2-40B4-BE49-F238E27FC236}">
                <a16:creationId xmlns:a16="http://schemas.microsoft.com/office/drawing/2014/main" id="{6AF91304-FA21-BA4F-A705-F3BBDA17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401B13-6D4C-5A41-90D1-136D603095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187" y="7782560"/>
            <a:ext cx="3418534" cy="39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57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Industry-Recognized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Certifications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23" name="Shape 12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24" name="Shape 1224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41" name="Shape 1241"/>
          <p:cNvSpPr>
            <a:spLocks noGrp="1"/>
          </p:cNvSpPr>
          <p:nvPr>
            <p:ph type="sldNum" sz="quarter" idx="2"/>
          </p:nvPr>
        </p:nvSpPr>
        <p:spPr>
          <a:xfrm>
            <a:off x="23736406" y="12978884"/>
            <a:ext cx="314189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3</a:t>
            </a:fld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5" name="AutoShape 12"/>
          <p:cNvSpPr>
            <a:spLocks/>
          </p:cNvSpPr>
          <p:nvPr/>
        </p:nvSpPr>
        <p:spPr bwMode="auto">
          <a:xfrm>
            <a:off x="9453562" y="4280303"/>
            <a:ext cx="4411662" cy="4413250"/>
          </a:xfrm>
          <a:custGeom>
            <a:avLst/>
            <a:gdLst>
              <a:gd name="T0" fmla="*/ 2205719 w 19679"/>
              <a:gd name="T1" fmla="*/ 2422029 h 19679"/>
              <a:gd name="T2" fmla="*/ 2205719 w 19679"/>
              <a:gd name="T3" fmla="*/ 2422029 h 19679"/>
              <a:gd name="T4" fmla="*/ 2205719 w 19679"/>
              <a:gd name="T5" fmla="*/ 2422029 h 19679"/>
              <a:gd name="T6" fmla="*/ 2205719 w 19679"/>
              <a:gd name="T7" fmla="*/ 242202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AD2B1-107B-8248-A5E8-C2681B035B5F}"/>
              </a:ext>
            </a:extLst>
          </p:cNvPr>
          <p:cNvSpPr/>
          <p:nvPr/>
        </p:nvSpPr>
        <p:spPr>
          <a:xfrm>
            <a:off x="1410855" y="6011696"/>
            <a:ext cx="100699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/>
              <a:t>In order to address the skills gap, many business sectors have developed industry-recognized certifications to ensure their workforce is equipped with adequate skills and specialized knowledge. Certifications are often seen as the benchmark needed to enter into and advance in specific industries.</a:t>
            </a:r>
          </a:p>
        </p:txBody>
      </p:sp>
      <p:pic>
        <p:nvPicPr>
          <p:cNvPr id="28" name="Picture 2" descr="mage result for ed2go logo">
            <a:extLst>
              <a:ext uri="{FF2B5EF4-FFF2-40B4-BE49-F238E27FC236}">
                <a16:creationId xmlns:a16="http://schemas.microsoft.com/office/drawing/2014/main" id="{E228F4AB-5285-1949-802E-6BBFF1EA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C0503-9037-7D47-86C6-9D91B723E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224" y="6011696"/>
            <a:ext cx="8258190" cy="4954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F32C0-D040-BD49-B263-F5EECD4388FD}"/>
              </a:ext>
            </a:extLst>
          </p:cNvPr>
          <p:cNvSpPr/>
          <p:nvPr/>
        </p:nvSpPr>
        <p:spPr>
          <a:xfrm>
            <a:off x="1410855" y="3916994"/>
            <a:ext cx="119298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8CC0"/>
                </a:solidFill>
              </a:rPr>
              <a:t>What are they and who developed them?</a:t>
            </a:r>
          </a:p>
        </p:txBody>
      </p:sp>
    </p:spTree>
    <p:extLst>
      <p:ext uri="{BB962C8B-B14F-4D97-AF65-F5344CB8AC3E}">
        <p14:creationId xmlns:p14="http://schemas.microsoft.com/office/powerpoint/2010/main" val="37231008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Industry-Recognized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Certifications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23" name="Shape 12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24" name="Shape 1224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41" name="Shape 1241"/>
          <p:cNvSpPr>
            <a:spLocks noGrp="1"/>
          </p:cNvSpPr>
          <p:nvPr>
            <p:ph type="sldNum" sz="quarter" idx="2"/>
          </p:nvPr>
        </p:nvSpPr>
        <p:spPr>
          <a:xfrm>
            <a:off x="23736406" y="12978884"/>
            <a:ext cx="314189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4</a:t>
            </a:fld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5" name="AutoShape 12"/>
          <p:cNvSpPr>
            <a:spLocks/>
          </p:cNvSpPr>
          <p:nvPr/>
        </p:nvSpPr>
        <p:spPr bwMode="auto">
          <a:xfrm>
            <a:off x="9453562" y="4280303"/>
            <a:ext cx="4411662" cy="4413250"/>
          </a:xfrm>
          <a:custGeom>
            <a:avLst/>
            <a:gdLst>
              <a:gd name="T0" fmla="*/ 2205719 w 19679"/>
              <a:gd name="T1" fmla="*/ 2422029 h 19679"/>
              <a:gd name="T2" fmla="*/ 2205719 w 19679"/>
              <a:gd name="T3" fmla="*/ 2422029 h 19679"/>
              <a:gd name="T4" fmla="*/ 2205719 w 19679"/>
              <a:gd name="T5" fmla="*/ 2422029 h 19679"/>
              <a:gd name="T6" fmla="*/ 2205719 w 19679"/>
              <a:gd name="T7" fmla="*/ 242202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AD2B1-107B-8248-A5E8-C2681B035B5F}"/>
              </a:ext>
            </a:extLst>
          </p:cNvPr>
          <p:cNvSpPr/>
          <p:nvPr/>
        </p:nvSpPr>
        <p:spPr>
          <a:xfrm>
            <a:off x="1410854" y="3030592"/>
            <a:ext cx="214286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8CC0"/>
                </a:solidFill>
              </a:rPr>
              <a:t>Why are these Certifications so important to you and your students?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BC1A3A-535B-4F4C-BEB4-2F519E41881C}"/>
              </a:ext>
            </a:extLst>
          </p:cNvPr>
          <p:cNvSpPr/>
          <p:nvPr/>
        </p:nvSpPr>
        <p:spPr>
          <a:xfrm>
            <a:off x="12476480" y="4855677"/>
            <a:ext cx="107342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/>
              <a:t>Inherent in these skills credentials is the identification of the knowledge, skills and abilities required in jobs within specific sectors and industries. These nationally portable, standards-based, industry-recognized skills credentials benefit labor market needs and end up being a great value to consumers. </a:t>
            </a:r>
          </a:p>
        </p:txBody>
      </p:sp>
      <p:pic>
        <p:nvPicPr>
          <p:cNvPr id="11" name="Picture 2" descr="mage result for ed2go logo">
            <a:extLst>
              <a:ext uri="{FF2B5EF4-FFF2-40B4-BE49-F238E27FC236}">
                <a16:creationId xmlns:a16="http://schemas.microsoft.com/office/drawing/2014/main" id="{5CB83CDF-2691-3A42-A8E0-5E6A4E2F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BBEBA-2B71-8144-AD01-74A16E9B9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5" y="5023591"/>
            <a:ext cx="10317480" cy="68804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4D5782-AC4D-3D43-ADDF-341A8995E378}"/>
              </a:ext>
            </a:extLst>
          </p:cNvPr>
          <p:cNvSpPr/>
          <p:nvPr/>
        </p:nvSpPr>
        <p:spPr>
          <a:xfrm>
            <a:off x="13809922" y="9595720"/>
            <a:ext cx="7492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8CC0"/>
                </a:solidFill>
              </a:rPr>
              <a:t>This approach better aligns education and training to career success</a:t>
            </a:r>
            <a:endParaRPr lang="en-US" sz="4800" dirty="0">
              <a:solidFill>
                <a:srgbClr val="008C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78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C6BAA2-8065-7344-87EF-4FC134241A2B}"/>
              </a:ext>
            </a:extLst>
          </p:cNvPr>
          <p:cNvSpPr/>
          <p:nvPr/>
        </p:nvSpPr>
        <p:spPr>
          <a:xfrm>
            <a:off x="0" y="4600575"/>
            <a:ext cx="24384000" cy="911542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ed2go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Courses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23" name="Shape 12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24" name="Shape 1224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41" name="Shape 1241"/>
          <p:cNvSpPr>
            <a:spLocks noGrp="1"/>
          </p:cNvSpPr>
          <p:nvPr>
            <p:ph type="sldNum" sz="quarter" idx="2"/>
          </p:nvPr>
        </p:nvSpPr>
        <p:spPr>
          <a:xfrm>
            <a:off x="23736406" y="12978884"/>
            <a:ext cx="314189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5</a:t>
            </a:fld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AD2B1-107B-8248-A5E8-C2681B035B5F}"/>
              </a:ext>
            </a:extLst>
          </p:cNvPr>
          <p:cNvSpPr/>
          <p:nvPr/>
        </p:nvSpPr>
        <p:spPr>
          <a:xfrm>
            <a:off x="832461" y="2674892"/>
            <a:ext cx="22564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ed2go can provide you with many courses </a:t>
            </a:r>
          </a:p>
          <a:p>
            <a:r>
              <a:rPr lang="en-US" sz="4400" dirty="0"/>
              <a:t>that lead to </a:t>
            </a:r>
            <a:r>
              <a:rPr lang="en-US" sz="4400" dirty="0">
                <a:solidFill>
                  <a:srgbClr val="008CC0"/>
                </a:solidFill>
              </a:rPr>
              <a:t>Industry-Recognized Certifications</a:t>
            </a:r>
          </a:p>
        </p:txBody>
      </p:sp>
      <p:sp>
        <p:nvSpPr>
          <p:cNvPr id="19" name="Shape 1223">
            <a:extLst>
              <a:ext uri="{FF2B5EF4-FFF2-40B4-BE49-F238E27FC236}">
                <a16:creationId xmlns:a16="http://schemas.microsoft.com/office/drawing/2014/main" id="{8392CD2C-4D0D-9345-B749-B96501B3E689}"/>
              </a:ext>
            </a:extLst>
          </p:cNvPr>
          <p:cNvSpPr/>
          <p:nvPr/>
        </p:nvSpPr>
        <p:spPr>
          <a:xfrm>
            <a:off x="-2" y="4411222"/>
            <a:ext cx="24384002" cy="262188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FC88FD-8F17-894E-8673-91B34D1B6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424" y="11609078"/>
            <a:ext cx="2273300" cy="876300"/>
          </a:xfrm>
          <a:prstGeom prst="rect">
            <a:avLst/>
          </a:prstGeom>
        </p:spPr>
      </p:pic>
      <p:pic>
        <p:nvPicPr>
          <p:cNvPr id="23" name="Picture 2" descr="mage result for ed2go logo">
            <a:extLst>
              <a:ext uri="{FF2B5EF4-FFF2-40B4-BE49-F238E27FC236}">
                <a16:creationId xmlns:a16="http://schemas.microsoft.com/office/drawing/2014/main" id="{7094F046-A9BF-9449-993E-7E9FBC5E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E8C63-BE1F-474A-BE4F-0AEE0DB1F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967" y="4992687"/>
            <a:ext cx="7391623" cy="8125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DF63E-7773-0447-9EEF-C06F4EBFF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8" y="5002595"/>
            <a:ext cx="6390471" cy="7280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BAD40-860F-3941-AAB2-A8A6F1E9B7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07" y="5885688"/>
            <a:ext cx="6140223" cy="62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810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37C91EC-4D48-FF49-A15D-EC1B07BD69DB}"/>
              </a:ext>
            </a:extLst>
          </p:cNvPr>
          <p:cNvSpPr/>
          <p:nvPr/>
        </p:nvSpPr>
        <p:spPr>
          <a:xfrm>
            <a:off x="0" y="4600575"/>
            <a:ext cx="24384000" cy="911542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Shape 1223">
            <a:extLst>
              <a:ext uri="{FF2B5EF4-FFF2-40B4-BE49-F238E27FC236}">
                <a16:creationId xmlns:a16="http://schemas.microsoft.com/office/drawing/2014/main" id="{007262AB-3870-DD4A-958C-C66A5402280E}"/>
              </a:ext>
            </a:extLst>
          </p:cNvPr>
          <p:cNvSpPr/>
          <p:nvPr/>
        </p:nvSpPr>
        <p:spPr>
          <a:xfrm>
            <a:off x="-2" y="4411222"/>
            <a:ext cx="24384002" cy="262188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22" name="Shape 1222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ed2go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Courses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23" name="Shape 12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24" name="Shape 1224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41" name="Shape 1241"/>
          <p:cNvSpPr>
            <a:spLocks noGrp="1"/>
          </p:cNvSpPr>
          <p:nvPr>
            <p:ph type="sldNum" sz="quarter" idx="2"/>
          </p:nvPr>
        </p:nvSpPr>
        <p:spPr>
          <a:xfrm>
            <a:off x="23736406" y="12978884"/>
            <a:ext cx="314189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6</a:t>
            </a:fld>
            <a:endParaRPr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22" name="Chart 22"/>
          <p:cNvGraphicFramePr/>
          <p:nvPr>
            <p:extLst/>
          </p:nvPr>
        </p:nvGraphicFramePr>
        <p:xfrm>
          <a:off x="14741780" y="3979242"/>
          <a:ext cx="7348028" cy="516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09AD2B1-107B-8248-A5E8-C2681B035B5F}"/>
              </a:ext>
            </a:extLst>
          </p:cNvPr>
          <p:cNvSpPr/>
          <p:nvPr/>
        </p:nvSpPr>
        <p:spPr>
          <a:xfrm>
            <a:off x="832461" y="2674892"/>
            <a:ext cx="22564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ed2go can provide you with many courses </a:t>
            </a:r>
          </a:p>
          <a:p>
            <a:r>
              <a:rPr lang="en-US" sz="4400" dirty="0"/>
              <a:t>that lead to </a:t>
            </a:r>
            <a:r>
              <a:rPr lang="en-US" sz="4400" dirty="0">
                <a:solidFill>
                  <a:srgbClr val="008CC0"/>
                </a:solidFill>
              </a:rPr>
              <a:t>Industry-Recognized Certifications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B4D54-4D6C-E547-B800-1CFD13BD4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424" y="11609078"/>
            <a:ext cx="2273300" cy="876300"/>
          </a:xfrm>
          <a:prstGeom prst="rect">
            <a:avLst/>
          </a:prstGeom>
        </p:spPr>
      </p:pic>
      <p:pic>
        <p:nvPicPr>
          <p:cNvPr id="32" name="Picture 2" descr="mage result for ed2go logo">
            <a:extLst>
              <a:ext uri="{FF2B5EF4-FFF2-40B4-BE49-F238E27FC236}">
                <a16:creationId xmlns:a16="http://schemas.microsoft.com/office/drawing/2014/main" id="{B55A3A5B-1D66-B945-B957-7124C0D5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477BD8-B415-B849-936D-73D21B411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50" y="5733271"/>
            <a:ext cx="6498873" cy="6626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5CAF9B-357E-4F48-90E1-98E4C4584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963" y="5733271"/>
            <a:ext cx="6744517" cy="42371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02479F-B152-6049-B815-128F85304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08" y="5776765"/>
            <a:ext cx="6783794" cy="61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440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D23D95F-A332-8844-BF8A-7411B51C3675}"/>
              </a:ext>
            </a:extLst>
          </p:cNvPr>
          <p:cNvSpPr/>
          <p:nvPr/>
        </p:nvSpPr>
        <p:spPr>
          <a:xfrm>
            <a:off x="0" y="4600575"/>
            <a:ext cx="24384000" cy="911542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Shape 1223">
            <a:extLst>
              <a:ext uri="{FF2B5EF4-FFF2-40B4-BE49-F238E27FC236}">
                <a16:creationId xmlns:a16="http://schemas.microsoft.com/office/drawing/2014/main" id="{C66CC02D-CDA2-DA4E-B02A-3F93A38DD4BF}"/>
              </a:ext>
            </a:extLst>
          </p:cNvPr>
          <p:cNvSpPr/>
          <p:nvPr/>
        </p:nvSpPr>
        <p:spPr>
          <a:xfrm>
            <a:off x="-2" y="4411222"/>
            <a:ext cx="24384002" cy="262188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22" name="Shape 1222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ed2go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Courses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23" name="Shape 12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24" name="Shape 1224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1241" name="Shape 1241"/>
          <p:cNvSpPr>
            <a:spLocks noGrp="1"/>
          </p:cNvSpPr>
          <p:nvPr>
            <p:ph type="sldNum" sz="quarter" idx="2"/>
          </p:nvPr>
        </p:nvSpPr>
        <p:spPr>
          <a:xfrm>
            <a:off x="23736406" y="12978884"/>
            <a:ext cx="314189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7</a:t>
            </a:fld>
            <a:endParaRPr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22" name="Chart 22"/>
          <p:cNvGraphicFramePr/>
          <p:nvPr>
            <p:extLst/>
          </p:nvPr>
        </p:nvGraphicFramePr>
        <p:xfrm>
          <a:off x="14741780" y="3979242"/>
          <a:ext cx="7348028" cy="516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09AD2B1-107B-8248-A5E8-C2681B035B5F}"/>
              </a:ext>
            </a:extLst>
          </p:cNvPr>
          <p:cNvSpPr/>
          <p:nvPr/>
        </p:nvSpPr>
        <p:spPr>
          <a:xfrm>
            <a:off x="832461" y="2674892"/>
            <a:ext cx="22564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ed2go can provide you with many courses </a:t>
            </a:r>
          </a:p>
          <a:p>
            <a:r>
              <a:rPr lang="en-US" sz="4400" dirty="0"/>
              <a:t>that lead to </a:t>
            </a:r>
            <a:r>
              <a:rPr lang="en-US" sz="4400" dirty="0">
                <a:solidFill>
                  <a:srgbClr val="008CC0"/>
                </a:solidFill>
              </a:rPr>
              <a:t>Industry-Recognized Certifications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55CF5D2-7F7E-BA41-BA00-CAB3E6ED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424" y="11609078"/>
            <a:ext cx="2273300" cy="876300"/>
          </a:xfrm>
          <a:prstGeom prst="rect">
            <a:avLst/>
          </a:prstGeom>
        </p:spPr>
      </p:pic>
      <p:pic>
        <p:nvPicPr>
          <p:cNvPr id="26" name="Picture 2" descr="mage result for ed2go logo">
            <a:extLst>
              <a:ext uri="{FF2B5EF4-FFF2-40B4-BE49-F238E27FC236}">
                <a16:creationId xmlns:a16="http://schemas.microsoft.com/office/drawing/2014/main" id="{092345A4-366B-814D-A406-98DB8338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C2536-9E27-614A-94FA-54A462431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26" y="9636768"/>
            <a:ext cx="5501309" cy="2579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9B383-7419-FA4F-BC86-81D8EF4157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68" y="9586245"/>
            <a:ext cx="5606705" cy="3139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F61DDD-A7D6-B247-B398-F156CA307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38" y="5167850"/>
            <a:ext cx="5007235" cy="2227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B191AC-A801-4149-BFE9-B3D0FEA9A6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58" y="5178282"/>
            <a:ext cx="6779585" cy="2892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E6D1D8-C6E2-9A4A-8831-3CECE28D6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73" y="5186267"/>
            <a:ext cx="6508865" cy="558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424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22EDB5-98C9-A445-88D7-7F2DD12FFBE9}"/>
              </a:ext>
            </a:extLst>
          </p:cNvPr>
          <p:cNvSpPr/>
          <p:nvPr/>
        </p:nvSpPr>
        <p:spPr>
          <a:xfrm>
            <a:off x="-1" y="5862826"/>
            <a:ext cx="7802881" cy="535266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24" name="Shape 324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Certification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Exam Costs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893500" y="12978884"/>
            <a:ext cx="157094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8</a:t>
            </a:fld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E1DE4-F44D-D845-9448-542A2A5582AB}"/>
              </a:ext>
            </a:extLst>
          </p:cNvPr>
          <p:cNvSpPr/>
          <p:nvPr/>
        </p:nvSpPr>
        <p:spPr>
          <a:xfrm>
            <a:off x="5091022" y="2854736"/>
            <a:ext cx="1219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Vouchers and certification </a:t>
            </a:r>
          </a:p>
          <a:p>
            <a:r>
              <a:rPr lang="en-US" dirty="0">
                <a:solidFill>
                  <a:srgbClr val="008CC0"/>
                </a:solidFill>
              </a:rPr>
              <a:t>exam costs included</a:t>
            </a:r>
            <a:r>
              <a:rPr lang="en-US" dirty="0"/>
              <a:t> with many courses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5182D-57D7-1042-8B0B-D83F34868167}"/>
              </a:ext>
            </a:extLst>
          </p:cNvPr>
          <p:cNvSpPr/>
          <p:nvPr/>
        </p:nvSpPr>
        <p:spPr>
          <a:xfrm>
            <a:off x="10887523" y="5862826"/>
            <a:ext cx="11589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/>
              <a:t>Certification exam vouchers enable students to </a:t>
            </a:r>
            <a:r>
              <a:rPr lang="en-US" sz="3600" dirty="0">
                <a:solidFill>
                  <a:srgbClr val="008CC0"/>
                </a:solidFill>
              </a:rPr>
              <a:t>save time and money</a:t>
            </a:r>
            <a:r>
              <a:rPr lang="en-US" sz="3600" dirty="0"/>
              <a:t> by providing a more streamlined, easy way to take their exam, after their training is complete. 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Industry-certifying exam costs are included with an increasing number of courses. Our partner institutions, 3rd party funding sources, and most importantly, </a:t>
            </a:r>
            <a:r>
              <a:rPr lang="en-US" sz="3600" dirty="0">
                <a:solidFill>
                  <a:srgbClr val="008CC0"/>
                </a:solidFill>
              </a:rPr>
              <a:t>students appreciate the all-included package the exam vouchers provide</a:t>
            </a:r>
            <a:r>
              <a:rPr lang="en-US" sz="3600" dirty="0"/>
              <a:t>. </a:t>
            </a:r>
          </a:p>
        </p:txBody>
      </p:sp>
      <p:pic>
        <p:nvPicPr>
          <p:cNvPr id="26" name="Picture 2" descr="mage result for ed2go logo">
            <a:extLst>
              <a:ext uri="{FF2B5EF4-FFF2-40B4-BE49-F238E27FC236}">
                <a16:creationId xmlns:a16="http://schemas.microsoft.com/office/drawing/2014/main" id="{6AF44101-084C-4B4D-8B92-FABD088E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A128B-0660-644C-AFAB-5DDB4161A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9" y="6013568"/>
            <a:ext cx="51206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2FCF43-114E-904D-A148-386B0C69100F}"/>
              </a:ext>
            </a:extLst>
          </p:cNvPr>
          <p:cNvSpPr/>
          <p:nvPr/>
        </p:nvSpPr>
        <p:spPr>
          <a:xfrm>
            <a:off x="16564724" y="4271894"/>
            <a:ext cx="7819275" cy="477592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Shape 323">
            <a:extLst>
              <a:ext uri="{FF2B5EF4-FFF2-40B4-BE49-F238E27FC236}">
                <a16:creationId xmlns:a16="http://schemas.microsoft.com/office/drawing/2014/main" id="{DC35BE0B-4B4E-AE40-B5A0-11D10575C49B}"/>
              </a:ext>
            </a:extLst>
          </p:cNvPr>
          <p:cNvSpPr/>
          <p:nvPr/>
        </p:nvSpPr>
        <p:spPr>
          <a:xfrm>
            <a:off x="-38152" y="10566399"/>
            <a:ext cx="24422152" cy="1718477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23" name="Shape 323"/>
          <p:cNvSpPr/>
          <p:nvPr/>
        </p:nvSpPr>
        <p:spPr>
          <a:xfrm>
            <a:off x="-1" y="806450"/>
            <a:ext cx="1206551" cy="7131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24" name="Shape 324"/>
          <p:cNvSpPr/>
          <p:nvPr/>
        </p:nvSpPr>
        <p:spPr>
          <a:xfrm>
            <a:off x="1410855" y="655210"/>
            <a:ext cx="2271635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6600" dirty="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Advanced </a:t>
            </a:r>
            <a:r>
              <a:rPr lang="en-US" sz="6600" b="1" dirty="0">
                <a:solidFill>
                  <a:srgbClr val="4BA8D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Career Training Courses</a:t>
            </a:r>
            <a:endParaRPr sz="6600" b="1" dirty="0">
              <a:solidFill>
                <a:srgbClr val="4BA8D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23210738" y="12920265"/>
            <a:ext cx="1211412" cy="486570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dirty="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893500" y="12978884"/>
            <a:ext cx="157094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sz="2400" b="1">
                <a:solidFill>
                  <a:srgbClr val="FFFFFF"/>
                </a:solidFill>
              </a:rPr>
              <a:t>9</a:t>
            </a:fld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26" name="Picture 2" descr="mage result for ed2go logo">
            <a:extLst>
              <a:ext uri="{FF2B5EF4-FFF2-40B4-BE49-F238E27FC236}">
                <a16:creationId xmlns:a16="http://schemas.microsoft.com/office/drawing/2014/main" id="{6AF44101-084C-4B4D-8B92-FABD088E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070" y="785132"/>
            <a:ext cx="2350410" cy="7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7">
            <a:extLst>
              <a:ext uri="{FF2B5EF4-FFF2-40B4-BE49-F238E27FC236}">
                <a16:creationId xmlns:a16="http://schemas.microsoft.com/office/drawing/2014/main" id="{7EDF32FF-EF55-E947-934E-C85A3AACBF2C}"/>
              </a:ext>
            </a:extLst>
          </p:cNvPr>
          <p:cNvSpPr txBox="1">
            <a:spLocks/>
          </p:cNvSpPr>
          <p:nvPr/>
        </p:nvSpPr>
        <p:spPr>
          <a:xfrm>
            <a:off x="0" y="2444855"/>
            <a:ext cx="24384000" cy="100623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Offer these Courses by adding the Advanced Career Training Product Line</a:t>
            </a:r>
          </a:p>
        </p:txBody>
      </p:sp>
      <p:sp>
        <p:nvSpPr>
          <p:cNvPr id="11" name="Title 47">
            <a:extLst>
              <a:ext uri="{FF2B5EF4-FFF2-40B4-BE49-F238E27FC236}">
                <a16:creationId xmlns:a16="http://schemas.microsoft.com/office/drawing/2014/main" id="{EC6D6C26-5B52-B246-BD1A-054A6FEC2BDC}"/>
              </a:ext>
            </a:extLst>
          </p:cNvPr>
          <p:cNvSpPr txBox="1">
            <a:spLocks/>
          </p:cNvSpPr>
          <p:nvPr/>
        </p:nvSpPr>
        <p:spPr>
          <a:xfrm>
            <a:off x="0" y="10931429"/>
            <a:ext cx="24384000" cy="100623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Fill in gaps in your catalog • Improve the range of your offerings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Add a higher price revenue stream • Reach more of your community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F942462-0D1D-0A43-B4C8-E4D479FF4DDA}"/>
              </a:ext>
            </a:extLst>
          </p:cNvPr>
          <p:cNvSpPr txBox="1">
            <a:spLocks/>
          </p:cNvSpPr>
          <p:nvPr/>
        </p:nvSpPr>
        <p:spPr>
          <a:xfrm>
            <a:off x="1735562" y="4626960"/>
            <a:ext cx="21475176" cy="183271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400" dirty="0"/>
              <a:t>Self-paced, start anytime format</a:t>
            </a:r>
          </a:p>
          <a:p>
            <a:r>
              <a:rPr lang="en-US" sz="14400" dirty="0"/>
              <a:t>Instructor-facilitated</a:t>
            </a:r>
          </a:p>
          <a:p>
            <a:r>
              <a:rPr lang="en-US" sz="14400" dirty="0"/>
              <a:t>24/7 online access</a:t>
            </a:r>
          </a:p>
          <a:p>
            <a:r>
              <a:rPr lang="en-US" sz="14400" dirty="0"/>
              <a:t>Books and materials included</a:t>
            </a:r>
          </a:p>
          <a:p>
            <a:r>
              <a:rPr lang="en-US" sz="14400" dirty="0"/>
              <a:t>Financial assistance available</a:t>
            </a:r>
          </a:p>
          <a:p>
            <a:r>
              <a:rPr lang="en-US" sz="14400" dirty="0"/>
              <a:t>Student advising and support services</a:t>
            </a:r>
          </a:p>
          <a:p>
            <a:r>
              <a:rPr lang="en-US" sz="14400" dirty="0"/>
              <a:t>Admissions team can enroll students on your behalf</a:t>
            </a:r>
          </a:p>
          <a:p>
            <a:r>
              <a:rPr lang="en-US" sz="14400" dirty="0"/>
              <a:t>Only offer the courses that you want</a:t>
            </a:r>
          </a:p>
          <a:p>
            <a:r>
              <a:rPr lang="en-US" sz="14400" dirty="0"/>
              <a:t>Set your own pricing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4EB1AA-A1DA-9242-9485-AC4A24FF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8188" y="4380017"/>
            <a:ext cx="5912550" cy="46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437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524</Words>
  <Application>Microsoft Macintosh PowerPoint</Application>
  <PresentationFormat>Custom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Roman</vt:lpstr>
      <vt:lpstr>Helvetica Light</vt:lpstr>
      <vt:lpstr>Open Sans</vt:lpstr>
      <vt:lpstr>Source Sans Pro Light</vt:lpstr>
      <vt:lpstr>Source Sans Pro Semibold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Shaw, Jesse L</cp:lastModifiedBy>
  <cp:revision>110</cp:revision>
  <dcterms:modified xsi:type="dcterms:W3CDTF">2018-08-23T17:25:57Z</dcterms:modified>
</cp:coreProperties>
</file>