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300" r:id="rId5"/>
    <p:sldId id="257" r:id="rId6"/>
    <p:sldId id="368" r:id="rId7"/>
    <p:sldId id="370" r:id="rId8"/>
    <p:sldId id="264" r:id="rId9"/>
    <p:sldId id="342" r:id="rId10"/>
    <p:sldId id="345" r:id="rId11"/>
    <p:sldId id="346" r:id="rId12"/>
    <p:sldId id="349" r:id="rId13"/>
    <p:sldId id="364" r:id="rId14"/>
    <p:sldId id="359" r:id="rId15"/>
    <p:sldId id="365" r:id="rId16"/>
    <p:sldId id="361" r:id="rId17"/>
    <p:sldId id="352" r:id="rId18"/>
    <p:sldId id="363" r:id="rId19"/>
    <p:sldId id="3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AA7DD5-C10E-16F1-E839-E334A11D1344}" v="247" dt="2021-02-08T20:08:29.416"/>
    <p1510:client id="{1BC35AD3-14A5-D730-C7A3-D3C54B7B236A}" v="1037" dt="2021-02-10T23:41:08.916"/>
    <p1510:client id="{597231D6-A1DC-704C-A966-E976EA48706A}" v="303" dt="2021-02-09T19:25:21.305"/>
    <p1510:client id="{5A540FF1-071E-3D5B-01D9-84092A3A8EE6}" v="1918" dt="2021-02-09T21:14:54.421"/>
    <p1510:client id="{5DC2324F-103B-22C2-6267-3B1F562E17F4}" v="140" dt="2021-02-10T00:48:50.963"/>
    <p1510:client id="{5EA15D73-2359-1BCB-9284-C1E006AD1596}" v="3" dt="2021-02-11T02:20:45.629"/>
    <p1510:client id="{99B645A1-7D66-6B33-5D33-4D6E951CADD4}" v="45" dt="2021-02-09T22:11:04.627"/>
    <p1510:client id="{A10B367D-CCEF-4D42-6E2E-29765A10AC59}" v="113" dt="2021-02-09T22:29:53.491"/>
    <p1510:client id="{B0597DB4-EBE2-A280-5FF1-0C7344D499EB}" v="4" dt="2021-02-11T18:48:36.270"/>
    <p1510:client id="{EEE02707-54FA-8853-071F-238C761B0B35}" v="2" dt="2021-02-10T04:37:56.168"/>
    <p1510:client id="{FC55CF7B-5F7C-E1F8-5CAA-582E1325FF7D}" v="74" dt="2021-02-10T03:50:28.227"/>
    <p1510:client id="{FD1F1013-6928-E1F1-946D-3C356BEA6451}" v="24" dt="2021-02-11T00:01:08.8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8T22:37:29.9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662 5741 7747 0 0,'0'0'-7747'0'0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C60A6-4B41-AB47-9E00-2F5DC6A53318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B5DB2-B5C0-034C-9666-14AA4D476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49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>
              <a:lnSpc>
                <a:spcPct val="125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66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16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79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Of if you google freight broker training Lubbock, the new landing page and hosted site show up in the first two search results.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/>
              <a:t>Try “Freight Broker Training Des Moines” or “Pharmacy Technician Online Des Moines” – Also showing up at the top of search results</a:t>
            </a:r>
          </a:p>
        </p:txBody>
      </p:sp>
    </p:spTree>
    <p:extLst>
      <p:ext uri="{BB962C8B-B14F-4D97-AF65-F5344CB8AC3E}">
        <p14:creationId xmlns:p14="http://schemas.microsoft.com/office/powerpoint/2010/main" val="3517291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01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46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341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B5DB2-B5C0-034C-9666-14AA4D4760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23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B5DB2-B5C0-034C-9666-14AA4D4760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25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3B5DB2-B5C0-034C-9666-14AA4D4760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59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8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4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52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561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46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81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51C46-1FDF-D741-A421-2A2AC7C72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53ACF3-B2F7-7042-BC3D-9EAEF751B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172CC-1DE3-474F-B3FE-B9976FCB7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05C4-F28A-0C4D-AA4F-E85D1109861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4759A-9F34-8D42-AC03-EA1BCEDDF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4DD3F-4D5A-4B47-A500-F91E862A5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890A-8221-6943-BD52-D86A9AECC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5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153C9-CE16-B04C-8B4D-6417D1202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15FFD9-A860-A44A-9672-253C8CDA2B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D2EAE-5942-E249-8DEC-141A98086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05C4-F28A-0C4D-AA4F-E85D1109861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89409-666C-D04C-B320-6059D69C4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314CC-A849-B940-B0C7-D14A7DE62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890A-8221-6943-BD52-D86A9AECC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71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2BF590-9C1B-054F-BA8A-299CF329DD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D28811-0BFC-4041-BE6F-499CCBE11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FDFFC-5334-A14F-90C3-AB61E37DC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05C4-F28A-0C4D-AA4F-E85D1109861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7C4F9-D93D-094D-8A26-2BA6338D7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E7413-36E5-5A43-9FA2-F5090AEFB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890A-8221-6943-BD52-D86A9AECC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08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342994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4D776-80C7-1744-B816-0545A6F28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A2D9A-AC14-AE40-BC6A-85C381FDA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D1BE6-2BE0-E349-93CD-2FC35EB23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05C4-F28A-0C4D-AA4F-E85D1109861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DB2E5-0EA8-8E41-80F2-827D65C50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13D7E-0E2B-7144-B8A8-FB20B16FC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890A-8221-6943-BD52-D86A9AECC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46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E8455-58B9-034A-A64C-5F9455F7D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2EC90-12CC-6C47-A12F-5932BEA30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AA2B3-C43E-0541-9AB2-C62C190F5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05C4-F28A-0C4D-AA4F-E85D1109861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F08E-E53B-1442-A306-50E3E7DAD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AA39F-D81C-564E-9510-EA9AE2EE5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890A-8221-6943-BD52-D86A9AECC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47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0CEFF-A467-D148-B6FC-219D86C37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B500A-1D2A-B34C-9F03-763A668BF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44206-6489-F548-8E5C-A611F8D95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2873CC-214A-9346-9269-CEFC2CA1B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05C4-F28A-0C4D-AA4F-E85D1109861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D3CF04-331A-B242-839C-911015381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5F2C79-D148-5A47-9F7E-74C8A1698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890A-8221-6943-BD52-D86A9AECC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41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22F6F-4AE5-AF4A-B720-D16CF6565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223BB-E0FE-3046-B982-F787C09B2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6E1718-DFD8-2941-85A3-D48B7F4D8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2CB148-20A7-0B4E-90E9-F79085957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D861FF-4B6E-2D40-A906-AE9B92BC6E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075769-EF0A-0C47-A564-C942F52DF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05C4-F28A-0C4D-AA4F-E85D1109861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4184CF-EF78-8844-A4BB-BA13AD4E7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EE68AC-A1CC-A74F-B9E8-6220830FF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890A-8221-6943-BD52-D86A9AECC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38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9B78B-F543-1245-83CD-12F598A63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DF028D-9307-514A-885D-3660DC2C1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05C4-F28A-0C4D-AA4F-E85D1109861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5C3BDE-6147-CF49-AD8B-DECADCE85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CC6B63-8C3C-C34F-B713-EF7B2BF6F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890A-8221-6943-BD52-D86A9AECC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3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C6D849-115D-1042-B73A-45A38C5BD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05C4-F28A-0C4D-AA4F-E85D1109861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105600-84B3-004D-968C-CDB598CD1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38595-EAC5-D942-BEEE-D7EB6CFE6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890A-8221-6943-BD52-D86A9AECC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78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D3A4D-6892-7744-8757-D9CD3CB42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CEF61-993D-5A47-8F69-D0F54C51C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FF9B9B-3D74-F948-9F38-0A4EC81FC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ECE752-6037-4244-ADE2-7332FACA9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05C4-F28A-0C4D-AA4F-E85D1109861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313849-5E76-6244-8A7C-350C004D3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36D89-7C17-5040-A194-31919028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890A-8221-6943-BD52-D86A9AECC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62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BFCB5-5172-8145-8BAE-E8657E334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6EE426-C6C5-854B-AFDE-A9C9AEABD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F829A9-A2D9-9640-86EC-9F46431E2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210EF7-CA8D-AF40-896C-EF532FF9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05C4-F28A-0C4D-AA4F-E85D1109861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FDBF5-695E-1C4A-865E-6DC4A7E7A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99B21F-A1B3-2542-B132-C89D1DAF9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890A-8221-6943-BD52-D86A9AECC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2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6FFCF3-BE4D-5F4F-9289-6AA9AAFB5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B2562-63D2-FF4C-ABE6-FF89A90DE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AD822-A718-CE40-A25F-59B8E18320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B05C4-F28A-0C4D-AA4F-E85D1109861B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CB852-77F4-E24D-A33A-C6A9CC4CF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2F11D-EF35-E144-A76D-77DA1EB50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890A-8221-6943-BD52-D86A9AECC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1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customXml" Target="../ink/ink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hccs.edu/continuing-education/departments/online-ce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tif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hyperlink" Target="http://ce.extension.msstate.edu/programs/advanced-career-training/certified-pharmacy-technicia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38FC993E-9DE0-8A4E-BF02-2EEDA1771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8848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A2E4C2A-9F44-A346-8096-AA252909B30E}"/>
              </a:ext>
            </a:extLst>
          </p:cNvPr>
          <p:cNvGrpSpPr/>
          <p:nvPr/>
        </p:nvGrpSpPr>
        <p:grpSpPr>
          <a:xfrm>
            <a:off x="1052186" y="3750171"/>
            <a:ext cx="11139815" cy="1536532"/>
            <a:chOff x="6096001" y="3750171"/>
            <a:chExt cx="6096000" cy="1536532"/>
          </a:xfrm>
        </p:grpSpPr>
        <p:sp>
          <p:nvSpPr>
            <p:cNvPr id="1488" name="Shape 1488"/>
            <p:cNvSpPr/>
            <p:nvPr/>
          </p:nvSpPr>
          <p:spPr>
            <a:xfrm>
              <a:off x="6096001" y="3815256"/>
              <a:ext cx="6096000" cy="1471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0070C0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algn="ctr" defTabSz="228600">
                <a:defRPr sz="3000">
                  <a:solidFill>
                    <a:srgbClr val="F2B146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490" name="Shape 1490"/>
            <p:cNvSpPr/>
            <p:nvPr/>
          </p:nvSpPr>
          <p:spPr>
            <a:xfrm>
              <a:off x="6100655" y="3750171"/>
              <a:ext cx="5928463" cy="15158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19050" tIns="19050" rIns="19050" bIns="19050" anchor="t">
              <a:spAutoFit/>
            </a:bodyPr>
            <a:lstStyle>
              <a:lvl1pPr algn="l" defTabSz="457200">
                <a:lnSpc>
                  <a:spcPts val="8400"/>
                </a:lnSpc>
                <a:tabLst>
                  <a:tab pos="1066800" algn="l"/>
                </a:tabLst>
                <a:defRPr sz="7000">
                  <a:solidFill>
                    <a:srgbClr val="FFFFFF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3200">
                  <a:solidFill>
                    <a:schemeClr val="bg1"/>
                  </a:solidFill>
                  <a:latin typeface="+mn-lt"/>
                </a:rPr>
                <a:t> Partner Webinar:</a:t>
              </a:r>
              <a:endParaRPr lang="en-US" sz="1800">
                <a:solidFill>
                  <a:schemeClr val="bg1"/>
                </a:solidFill>
              </a:endParaRPr>
            </a:p>
            <a:p>
              <a:pPr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3200">
                  <a:solidFill>
                    <a:schemeClr val="bg1"/>
                  </a:solidFill>
                  <a:latin typeface="+mn-lt"/>
                </a:rPr>
                <a:t> Grow  Enrollments with 								February 11, 2021</a:t>
              </a:r>
              <a:endParaRPr lang="en-US" sz="1800">
                <a:solidFill>
                  <a:schemeClr val="bg1"/>
                </a:solidFill>
              </a:endParaRPr>
            </a:p>
            <a:p>
              <a:pPr>
                <a:lnSpc>
                  <a:spcPct val="10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3200">
                  <a:solidFill>
                    <a:schemeClr val="bg1"/>
                  </a:solidFill>
                  <a:latin typeface="+mn-lt"/>
                </a:rPr>
                <a:t> SEO-Optimized Landing Pages  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B85391-59BD-2646-A331-23E3C1F96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4769" y="359491"/>
            <a:ext cx="3244850" cy="939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948DEA8-7EEF-425E-A9B6-7F6BD5799C66}"/>
                  </a:ext>
                </a:extLst>
              </p14:cNvPr>
              <p14:cNvContentPartPr/>
              <p14:nvPr/>
            </p14:nvContentPartPr>
            <p14:xfrm>
              <a:off x="-469622" y="1993660"/>
              <a:ext cx="9524" cy="9524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948DEA8-7EEF-425E-A9B6-7F6BD5799C6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945822" y="1517460"/>
                <a:ext cx="952400" cy="95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493295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/>
        </p:nvSpPr>
        <p:spPr>
          <a:xfrm>
            <a:off x="-1" y="403225"/>
            <a:ext cx="603276" cy="356593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sz="1600"/>
          </a:p>
        </p:txBody>
      </p:sp>
      <p:sp>
        <p:nvSpPr>
          <p:cNvPr id="324" name="Shape 324"/>
          <p:cNvSpPr/>
          <p:nvPr/>
        </p:nvSpPr>
        <p:spPr>
          <a:xfrm>
            <a:off x="705428" y="266051"/>
            <a:ext cx="11574546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 sz="1800"/>
            </a:pPr>
            <a:r>
              <a:rPr lang="en-US" sz="4100">
                <a:solidFill>
                  <a:srgbClr val="4BA8DF"/>
                </a:solidFill>
                <a:ea typeface="+mn-lt"/>
                <a:cs typeface="+mn-lt"/>
                <a:sym typeface="Source Sans Pro Light"/>
              </a:rPr>
              <a:t>Partner </a:t>
            </a:r>
            <a:r>
              <a:rPr lang="en-US" sz="4100">
                <a:solidFill>
                  <a:srgbClr val="4BA8DF"/>
                </a:solidFill>
                <a:latin typeface="Calibri"/>
                <a:ea typeface="Source Sans Pro"/>
                <a:cs typeface="+mn-lt"/>
                <a:sym typeface="Source Sans Pro Light"/>
              </a:rPr>
              <a:t>Success Story</a:t>
            </a:r>
            <a:r>
              <a:rPr lang="en-US" sz="4100">
                <a:solidFill>
                  <a:srgbClr val="333333"/>
                </a:solidFill>
                <a:latin typeface="Calibri"/>
                <a:ea typeface="Source Sans Pro"/>
                <a:cs typeface="Source Sans Pro Semibold"/>
                <a:sym typeface="Source Sans Pro Light"/>
              </a:rPr>
              <a:t> – Houston Community College</a:t>
            </a:r>
            <a:endParaRPr lang="en-US" sz="4100" b="1">
              <a:solidFill>
                <a:srgbClr val="4BA8DF"/>
              </a:solidFill>
              <a:latin typeface="Calibri"/>
              <a:ea typeface="Source Sans Pro"/>
              <a:cs typeface="Source Sans Pro Semibold"/>
            </a:endParaRPr>
          </a:p>
        </p:txBody>
      </p:sp>
      <p:sp>
        <p:nvSpPr>
          <p:cNvPr id="325" name="Shape 325"/>
          <p:cNvSpPr/>
          <p:nvPr/>
        </p:nvSpPr>
        <p:spPr>
          <a:xfrm>
            <a:off x="11605369" y="6460133"/>
            <a:ext cx="605706" cy="243285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sz="1600"/>
          </a:p>
        </p:txBody>
      </p:sp>
      <p:sp>
        <p:nvSpPr>
          <p:cNvPr id="326" name="Shape 326"/>
          <p:cNvSpPr/>
          <p:nvPr/>
        </p:nvSpPr>
        <p:spPr>
          <a:xfrm>
            <a:off x="7829883" y="6497137"/>
            <a:ext cx="3589862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2200">
                <a:solidFill>
                  <a:srgbClr val="33333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100"/>
              <a:t>www.ed2go.com</a:t>
            </a:r>
            <a:endParaRPr sz="1100"/>
          </a:p>
        </p:txBody>
      </p:sp>
      <p:sp>
        <p:nvSpPr>
          <p:cNvPr id="357" name="Shape 357"/>
          <p:cNvSpPr>
            <a:spLocks noGrp="1"/>
          </p:cNvSpPr>
          <p:nvPr>
            <p:ph type="sldNum" sz="quarter" idx="2"/>
          </p:nvPr>
        </p:nvSpPr>
        <p:spPr>
          <a:xfrm>
            <a:off x="23582294" y="12895262"/>
            <a:ext cx="468301" cy="536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r" defTabSz="584200">
              <a:defRPr sz="2400" b="1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indent="228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fld id="{86CB4B4D-7CA3-9044-876B-883B54F8677D}" type="slidenum">
              <a:rPr lang="en-US" smtClean="0"/>
              <a:pPr lvl="0">
                <a:defRPr sz="1800" b="0">
                  <a:solidFill>
                    <a:srgbClr val="000000"/>
                  </a:solidFill>
                </a:defRPr>
              </a:pPr>
              <a:t>10</a:t>
            </a:fld>
            <a:endParaRPr sz="1200" b="1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0F8A0B-70D1-D44E-BA59-B5A17ADE228D}"/>
              </a:ext>
            </a:extLst>
          </p:cNvPr>
          <p:cNvSpPr/>
          <p:nvPr/>
        </p:nvSpPr>
        <p:spPr>
          <a:xfrm>
            <a:off x="1143086" y="1805781"/>
            <a:ext cx="7160477" cy="39703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ea typeface="+mn-lt"/>
                <a:cs typeface="+mn-lt"/>
              </a:rPr>
              <a:t>Introducing Anna Go</a:t>
            </a:r>
            <a:endParaRPr lang="en-US" sz="2400" b="1" u="sng"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endParaRPr lang="en-US" sz="2400"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US" sz="2400" b="1">
                <a:ea typeface="+mn-lt"/>
                <a:cs typeface="+mn-lt"/>
              </a:rPr>
              <a:t>Landing page implementation Process for HCC</a:t>
            </a:r>
            <a:endParaRPr lang="en-US" sz="2400" b="1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>
                <a:ea typeface="+mn-lt"/>
                <a:cs typeface="+mn-lt"/>
              </a:rPr>
              <a:t>Introduction to initiative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ea typeface="+mn-lt"/>
                <a:cs typeface="+mn-lt"/>
              </a:rPr>
              <a:t>Deciding on the courses 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ea typeface="+mn-lt"/>
                <a:cs typeface="+mn-lt"/>
              </a:rPr>
              <a:t>Bringing in HCC centralized marketing team 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ea typeface="+mn-lt"/>
                <a:cs typeface="+mn-lt"/>
              </a:rPr>
              <a:t>ed2go team website audit and suggestions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cs typeface="Calibri"/>
              </a:rPr>
              <a:t>Building of entry page </a:t>
            </a:r>
            <a:r>
              <a:rPr lang="en-US" sz="2400">
                <a:ea typeface="+mn-lt"/>
                <a:cs typeface="+mn-lt"/>
              </a:rPr>
              <a:t>and landing pages 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cs typeface="Calibri"/>
              </a:rPr>
              <a:t>Email marketing</a:t>
            </a:r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D1505C89-F0AE-4F24-A782-83E8EAD5B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6708" y="2770833"/>
            <a:ext cx="2743200" cy="2039257"/>
          </a:xfrm>
          <a:prstGeom prst="rect">
            <a:avLst/>
          </a:prstGeom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C0D6B8C9-8111-4F85-9822-0A083B5C6569}"/>
              </a:ext>
            </a:extLst>
          </p:cNvPr>
          <p:cNvSpPr txBox="1"/>
          <p:nvPr/>
        </p:nvSpPr>
        <p:spPr>
          <a:xfrm>
            <a:off x="4183937" y="5949435"/>
            <a:ext cx="3753848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4"/>
              </a:rPr>
              <a:t>HCC Online Continuing Education Site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8822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/>
        </p:nvSpPr>
        <p:spPr>
          <a:xfrm>
            <a:off x="-1" y="403225"/>
            <a:ext cx="603276" cy="356593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sz="1600"/>
          </a:p>
        </p:txBody>
      </p:sp>
      <p:sp>
        <p:nvSpPr>
          <p:cNvPr id="324" name="Shape 324"/>
          <p:cNvSpPr/>
          <p:nvPr/>
        </p:nvSpPr>
        <p:spPr>
          <a:xfrm>
            <a:off x="714835" y="266051"/>
            <a:ext cx="11348769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 sz="1800"/>
            </a:pPr>
            <a:r>
              <a:rPr lang="en-US" sz="4100">
                <a:solidFill>
                  <a:srgbClr val="333333"/>
                </a:solidFill>
                <a:latin typeface="Calibri"/>
                <a:ea typeface="Source Sans Pro Light"/>
                <a:cs typeface="Source Sans Pro Light"/>
                <a:sym typeface="Source Sans Pro Light"/>
              </a:rPr>
              <a:t>Houston</a:t>
            </a:r>
            <a:r>
              <a:rPr lang="en-US" sz="4100" b="1">
                <a:solidFill>
                  <a:srgbClr val="4BA8DF"/>
                </a:solidFill>
                <a:latin typeface="Calibri"/>
                <a:ea typeface="Source Sans Pro Light"/>
                <a:cs typeface="Source Sans Pro Light"/>
                <a:sym typeface="Source Sans Pro Semibold"/>
              </a:rPr>
              <a:t> </a:t>
            </a:r>
            <a:r>
              <a:rPr lang="en-US" sz="4100">
                <a:latin typeface="Calibri"/>
                <a:ea typeface="Source Sans Pro Light"/>
                <a:cs typeface="Source Sans Pro Light"/>
                <a:sym typeface="Source Sans Pro Semibold"/>
              </a:rPr>
              <a:t>Community College</a:t>
            </a:r>
            <a:r>
              <a:rPr lang="en-US" sz="4100">
                <a:solidFill>
                  <a:srgbClr val="4BA8DF"/>
                </a:solidFill>
                <a:latin typeface="Calibri"/>
                <a:ea typeface="Source Sans Pro Light"/>
                <a:cs typeface="Source Sans Pro Light"/>
                <a:sym typeface="Source Sans Pro Semibold"/>
              </a:rPr>
              <a:t> Results</a:t>
            </a:r>
            <a:endParaRPr lang="en-US" sz="4100">
              <a:solidFill>
                <a:srgbClr val="4BA8DF"/>
              </a:solidFill>
              <a:latin typeface="Calibri"/>
              <a:ea typeface="Source Sans Pro Semibold"/>
              <a:cs typeface="Source Sans Pro Semibold"/>
            </a:endParaRPr>
          </a:p>
        </p:txBody>
      </p:sp>
      <p:sp>
        <p:nvSpPr>
          <p:cNvPr id="325" name="Shape 325"/>
          <p:cNvSpPr/>
          <p:nvPr/>
        </p:nvSpPr>
        <p:spPr>
          <a:xfrm>
            <a:off x="11605369" y="6460133"/>
            <a:ext cx="605706" cy="243285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sz="1600"/>
          </a:p>
        </p:txBody>
      </p:sp>
      <p:sp>
        <p:nvSpPr>
          <p:cNvPr id="326" name="Shape 326"/>
          <p:cNvSpPr/>
          <p:nvPr/>
        </p:nvSpPr>
        <p:spPr>
          <a:xfrm>
            <a:off x="7829883" y="6497137"/>
            <a:ext cx="3589862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2200">
                <a:solidFill>
                  <a:srgbClr val="33333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100"/>
              <a:t>www.ed2go.com</a:t>
            </a:r>
            <a:endParaRPr sz="1100"/>
          </a:p>
        </p:txBody>
      </p:sp>
      <p:sp>
        <p:nvSpPr>
          <p:cNvPr id="357" name="Shape 357"/>
          <p:cNvSpPr>
            <a:spLocks noGrp="1"/>
          </p:cNvSpPr>
          <p:nvPr>
            <p:ph type="sldNum" sz="quarter" idx="2"/>
          </p:nvPr>
        </p:nvSpPr>
        <p:spPr>
          <a:xfrm>
            <a:off x="23582294" y="12895262"/>
            <a:ext cx="468301" cy="536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r" defTabSz="584200">
              <a:defRPr sz="2400" b="1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indent="228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fld id="{86CB4B4D-7CA3-9044-876B-883B54F8677D}" type="slidenum">
              <a:rPr lang="en-US" smtClean="0"/>
              <a:pPr lvl="0">
                <a:defRPr sz="1800" b="0">
                  <a:solidFill>
                    <a:srgbClr val="000000"/>
                  </a:solidFill>
                </a:defRPr>
              </a:pPr>
              <a:t>11</a:t>
            </a:fld>
            <a:endParaRPr sz="1200" b="1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846422-6E31-3346-9132-73AAAC1ED4DA}"/>
              </a:ext>
            </a:extLst>
          </p:cNvPr>
          <p:cNvSpPr/>
          <p:nvPr/>
        </p:nvSpPr>
        <p:spPr>
          <a:xfrm>
            <a:off x="1068403" y="2001778"/>
            <a:ext cx="10642393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fontAlgn="base"/>
            <a:r>
              <a:rPr lang="en-US" sz="2400" b="1"/>
              <a:t>HCC</a:t>
            </a:r>
            <a:r>
              <a:rPr lang="en-US" sz="2400"/>
              <a:t> has seen a </a:t>
            </a:r>
            <a:r>
              <a:rPr lang="en-US" sz="2400" b="1">
                <a:solidFill>
                  <a:srgbClr val="0070C0"/>
                </a:solidFill>
              </a:rPr>
              <a:t>337% increase</a:t>
            </a:r>
            <a:r>
              <a:rPr lang="en-US" sz="2400">
                <a:solidFill>
                  <a:srgbClr val="0070C0"/>
                </a:solidFill>
              </a:rPr>
              <a:t> </a:t>
            </a:r>
            <a:r>
              <a:rPr lang="en-US" sz="2400"/>
              <a:t>in referral traffic to their ed2go-hosted site since standing up their course landing pages with a</a:t>
            </a:r>
            <a:r>
              <a:rPr lang="en-US" sz="2400">
                <a:solidFill>
                  <a:srgbClr val="0070C0"/>
                </a:solidFill>
              </a:rPr>
              <a:t> </a:t>
            </a:r>
            <a:r>
              <a:rPr lang="en-US" sz="2400" b="1">
                <a:solidFill>
                  <a:srgbClr val="0070C0"/>
                </a:solidFill>
              </a:rPr>
              <a:t>275</a:t>
            </a:r>
            <a:r>
              <a:rPr lang="en-US" sz="2400" b="1">
                <a:solidFill>
                  <a:srgbClr val="0070C0"/>
                </a:solidFill>
                <a:ea typeface="+mn-lt"/>
                <a:cs typeface="+mn-lt"/>
              </a:rPr>
              <a:t>%</a:t>
            </a:r>
            <a:r>
              <a:rPr lang="en-US" sz="2400">
                <a:ea typeface="+mn-lt"/>
                <a:cs typeface="+mn-lt"/>
              </a:rPr>
              <a:t> YOY enrollment growth</a:t>
            </a:r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F84329-ABE3-D84A-B627-2FF4A23E0B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6" t="5807" r="1"/>
          <a:stretch/>
        </p:blipFill>
        <p:spPr>
          <a:xfrm>
            <a:off x="603274" y="4215540"/>
            <a:ext cx="11239497" cy="1980996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BB5A704-1A81-694B-9B7E-A0915DED9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4284" y="154582"/>
            <a:ext cx="1604719" cy="46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0778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2AE12A3-C877-400E-9F92-AB7BA79DE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184" y="81345"/>
            <a:ext cx="4963455" cy="6509430"/>
          </a:xfrm>
          <a:prstGeom prst="rect">
            <a:avLst/>
          </a:prstGeom>
        </p:spPr>
      </p:pic>
      <p:sp>
        <p:nvSpPr>
          <p:cNvPr id="323" name="Shape 323"/>
          <p:cNvSpPr/>
          <p:nvPr/>
        </p:nvSpPr>
        <p:spPr>
          <a:xfrm>
            <a:off x="-1" y="403225"/>
            <a:ext cx="603276" cy="356593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sz="1600"/>
          </a:p>
        </p:txBody>
      </p:sp>
      <p:sp>
        <p:nvSpPr>
          <p:cNvPr id="324" name="Shape 324"/>
          <p:cNvSpPr/>
          <p:nvPr/>
        </p:nvSpPr>
        <p:spPr>
          <a:xfrm>
            <a:off x="705428" y="266051"/>
            <a:ext cx="11358176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100">
                <a:solidFill>
                  <a:srgbClr val="333333"/>
                </a:solidFill>
                <a:latin typeface="Calibri"/>
                <a:ea typeface="Source Sans Pro Light"/>
                <a:cs typeface="Source Sans Pro Light"/>
                <a:sym typeface="Source Sans Pro Light"/>
              </a:rPr>
              <a:t>The Proof: </a:t>
            </a:r>
            <a:r>
              <a:rPr lang="en-US" sz="4100">
                <a:solidFill>
                  <a:srgbClr val="4BA8DF"/>
                </a:solidFill>
                <a:latin typeface="Calibri"/>
                <a:ea typeface="Source Sans Pro Semibold"/>
                <a:cs typeface="Source Sans Pro Light"/>
                <a:sym typeface="Source Sans Pro Semibold"/>
              </a:rPr>
              <a:t>SEO</a:t>
            </a:r>
            <a:endParaRPr lang="en-US" sz="4100">
              <a:solidFill>
                <a:srgbClr val="4BA8DF"/>
              </a:solidFill>
              <a:latin typeface="Calibri"/>
              <a:ea typeface="Source Sans Pro Semibold"/>
              <a:cs typeface="Source Sans Pro Semibold"/>
            </a:endParaRPr>
          </a:p>
        </p:txBody>
      </p:sp>
      <p:sp>
        <p:nvSpPr>
          <p:cNvPr id="325" name="Shape 325"/>
          <p:cNvSpPr/>
          <p:nvPr/>
        </p:nvSpPr>
        <p:spPr>
          <a:xfrm>
            <a:off x="11605369" y="6460133"/>
            <a:ext cx="605706" cy="243285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sz="1600"/>
          </a:p>
        </p:txBody>
      </p:sp>
      <p:sp>
        <p:nvSpPr>
          <p:cNvPr id="326" name="Shape 326"/>
          <p:cNvSpPr/>
          <p:nvPr/>
        </p:nvSpPr>
        <p:spPr>
          <a:xfrm>
            <a:off x="7829883" y="6497137"/>
            <a:ext cx="3589862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2200">
                <a:solidFill>
                  <a:srgbClr val="33333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100"/>
              <a:t>www.ed2go.com</a:t>
            </a:r>
            <a:endParaRPr sz="1100"/>
          </a:p>
        </p:txBody>
      </p:sp>
      <p:sp>
        <p:nvSpPr>
          <p:cNvPr id="357" name="Shape 357"/>
          <p:cNvSpPr>
            <a:spLocks noGrp="1"/>
          </p:cNvSpPr>
          <p:nvPr>
            <p:ph type="sldNum" sz="quarter" idx="2"/>
          </p:nvPr>
        </p:nvSpPr>
        <p:spPr>
          <a:xfrm>
            <a:off x="23582294" y="12895262"/>
            <a:ext cx="468301" cy="536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r" defTabSz="584200">
              <a:defRPr sz="2400" b="1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indent="228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fld id="{86CB4B4D-7CA3-9044-876B-883B54F8677D}" type="slidenum">
              <a:rPr lang="en-US" smtClean="0"/>
              <a:pPr lvl="0">
                <a:defRPr sz="1800" b="0">
                  <a:solidFill>
                    <a:srgbClr val="000000"/>
                  </a:solidFill>
                </a:defRPr>
              </a:pPr>
              <a:t>12</a:t>
            </a:fld>
            <a:endParaRPr sz="1200" b="1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846422-6E31-3346-9132-73AAAC1ED4DA}"/>
              </a:ext>
            </a:extLst>
          </p:cNvPr>
          <p:cNvSpPr/>
          <p:nvPr/>
        </p:nvSpPr>
        <p:spPr>
          <a:xfrm>
            <a:off x="9301845" y="1624806"/>
            <a:ext cx="2298675" cy="163121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fontAlgn="base"/>
            <a:r>
              <a:rPr lang="en-US" sz="2000"/>
              <a:t>HCC's new landing page is already the </a:t>
            </a:r>
            <a:r>
              <a:rPr lang="en-US" sz="2000" b="1"/>
              <a:t>#1 non-paid search result</a:t>
            </a:r>
            <a:r>
              <a:rPr lang="en-US" sz="2000"/>
              <a:t> for Houston area search terms.</a:t>
            </a:r>
          </a:p>
        </p:txBody>
      </p:sp>
      <p:sp>
        <p:nvSpPr>
          <p:cNvPr id="17" name="Shape 1489">
            <a:extLst>
              <a:ext uri="{FF2B5EF4-FFF2-40B4-BE49-F238E27FC236}">
                <a16:creationId xmlns:a16="http://schemas.microsoft.com/office/drawing/2014/main" id="{C896D7A6-80B4-6248-A51E-3C944ABB6270}"/>
              </a:ext>
            </a:extLst>
          </p:cNvPr>
          <p:cNvSpPr/>
          <p:nvPr/>
        </p:nvSpPr>
        <p:spPr>
          <a:xfrm>
            <a:off x="2728" y="1851687"/>
            <a:ext cx="4396552" cy="2388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</a:path>
            </a:pathLst>
          </a:custGeom>
          <a:solidFill>
            <a:srgbClr val="008CC0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r" defTabSz="228600">
              <a:defRPr sz="3000">
                <a:solidFill>
                  <a:srgbClr val="F2B146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CB7D78-C442-C340-9855-B3FFEF9461B8}"/>
              </a:ext>
            </a:extLst>
          </p:cNvPr>
          <p:cNvSpPr txBox="1"/>
          <p:nvPr/>
        </p:nvSpPr>
        <p:spPr>
          <a:xfrm>
            <a:off x="303512" y="2241901"/>
            <a:ext cx="4011310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ea typeface="+mn-lt"/>
                <a:cs typeface="+mn-lt"/>
              </a:rPr>
              <a:t>Once created, these course-specific landing pages begin ranking high on Google and other search engines.</a:t>
            </a:r>
            <a:endParaRPr lang="en-US" sz="24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13" name="Graphic 12" descr="Back with solid fill">
            <a:extLst>
              <a:ext uri="{FF2B5EF4-FFF2-40B4-BE49-F238E27FC236}">
                <a16:creationId xmlns:a16="http://schemas.microsoft.com/office/drawing/2014/main" id="{75670186-3EFC-5343-8A08-F1FC723C54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300000">
            <a:off x="8512952" y="3451086"/>
            <a:ext cx="2293050" cy="1327832"/>
          </a:xfrm>
          <a:prstGeom prst="rect">
            <a:avLst/>
          </a:prstGeom>
        </p:spPr>
      </p:pic>
      <p:pic>
        <p:nvPicPr>
          <p:cNvPr id="14" name="Graphic 13" descr="Back with solid fill">
            <a:extLst>
              <a:ext uri="{FF2B5EF4-FFF2-40B4-BE49-F238E27FC236}">
                <a16:creationId xmlns:a16="http://schemas.microsoft.com/office/drawing/2014/main" id="{A8A2A689-99F0-4639-BEAB-D03759C8D6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300000">
            <a:off x="7053682" y="-128696"/>
            <a:ext cx="951930" cy="55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1142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/>
        </p:nvSpPr>
        <p:spPr>
          <a:xfrm>
            <a:off x="-1" y="403225"/>
            <a:ext cx="603276" cy="356593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sz="1600"/>
          </a:p>
        </p:txBody>
      </p:sp>
      <p:sp>
        <p:nvSpPr>
          <p:cNvPr id="324" name="Shape 324"/>
          <p:cNvSpPr/>
          <p:nvPr/>
        </p:nvSpPr>
        <p:spPr>
          <a:xfrm>
            <a:off x="705428" y="266051"/>
            <a:ext cx="11358176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100">
                <a:solidFill>
                  <a:srgbClr val="333333"/>
                </a:solidFill>
                <a:latin typeface="Calibri"/>
                <a:ea typeface="Source Sans Pro Light"/>
                <a:cs typeface="Source Sans Pro Light"/>
                <a:sym typeface="Source Sans Pro Light"/>
              </a:rPr>
              <a:t>The </a:t>
            </a:r>
            <a:r>
              <a:rPr lang="en-US" sz="4100">
                <a:solidFill>
                  <a:srgbClr val="4BA8DF"/>
                </a:solidFill>
                <a:latin typeface="Calibri"/>
                <a:ea typeface="Source Sans Pro Semibold"/>
                <a:cs typeface="Source Sans Pro Light"/>
                <a:sym typeface="Source Sans Pro Semibold"/>
              </a:rPr>
              <a:t>Benefits to Your Website</a:t>
            </a:r>
            <a:endParaRPr lang="en-US" sz="4100">
              <a:solidFill>
                <a:srgbClr val="4BA8DF"/>
              </a:solidFill>
              <a:latin typeface="Calibri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325" name="Shape 325"/>
          <p:cNvSpPr/>
          <p:nvPr/>
        </p:nvSpPr>
        <p:spPr>
          <a:xfrm>
            <a:off x="11605369" y="6460133"/>
            <a:ext cx="605706" cy="243285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sz="1600"/>
          </a:p>
        </p:txBody>
      </p:sp>
      <p:sp>
        <p:nvSpPr>
          <p:cNvPr id="326" name="Shape 326"/>
          <p:cNvSpPr/>
          <p:nvPr/>
        </p:nvSpPr>
        <p:spPr>
          <a:xfrm>
            <a:off x="7829883" y="6497137"/>
            <a:ext cx="3589862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2200">
                <a:solidFill>
                  <a:srgbClr val="33333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100"/>
              <a:t>www.ed2go.com</a:t>
            </a:r>
            <a:endParaRPr sz="1100"/>
          </a:p>
        </p:txBody>
      </p:sp>
      <p:sp>
        <p:nvSpPr>
          <p:cNvPr id="357" name="Shape 357"/>
          <p:cNvSpPr>
            <a:spLocks noGrp="1"/>
          </p:cNvSpPr>
          <p:nvPr>
            <p:ph type="sldNum" sz="quarter" idx="2"/>
          </p:nvPr>
        </p:nvSpPr>
        <p:spPr>
          <a:xfrm>
            <a:off x="23582294" y="12895262"/>
            <a:ext cx="468301" cy="536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r" defTabSz="584200">
              <a:defRPr sz="2400" b="1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indent="228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fld id="{86CB4B4D-7CA3-9044-876B-883B54F8677D}" type="slidenum">
              <a:rPr lang="en-US" smtClean="0"/>
              <a:pPr lvl="0">
                <a:defRPr sz="1800" b="0">
                  <a:solidFill>
                    <a:srgbClr val="000000"/>
                  </a:solidFill>
                </a:defRPr>
              </a:pPr>
              <a:t>13</a:t>
            </a:fld>
            <a:endParaRPr sz="1200" b="1">
              <a:solidFill>
                <a:srgbClr val="FFFF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C65C9D-2059-4640-A7D0-512AFB893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3359" y="4606209"/>
            <a:ext cx="1407927" cy="140792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3E2B4A-7E37-1846-99E4-505DC3C7704F}"/>
              </a:ext>
            </a:extLst>
          </p:cNvPr>
          <p:cNvSpPr/>
          <p:nvPr/>
        </p:nvSpPr>
        <p:spPr>
          <a:xfrm>
            <a:off x="705428" y="1710547"/>
            <a:ext cx="11002095" cy="3030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/>
              <a:t>Standing up course-specific landing pages can boost your website</a:t>
            </a:r>
            <a:endParaRPr lang="en-US" sz="2400"/>
          </a:p>
          <a:p>
            <a:pPr fontAlgn="base"/>
            <a:endParaRPr lang="en-US" sz="2000"/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Increase enrollments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and make up lost revenue from campus closures and increased online demand​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Make it easier for students to find these online courses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with a more integrated experience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Improve search engine rankings for your website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and promote trustworthiness</a:t>
            </a:r>
            <a:endParaRPr lang="en-US" sz="2000"/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Align with workforce initiatives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and economic recovery in your community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cs typeface="Calibri"/>
              </a:rPr>
              <a:t>No additional cost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A2433C-2FD6-7F48-A398-FE38C148F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4284" y="154582"/>
            <a:ext cx="1604719" cy="46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1504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/>
        </p:nvSpPr>
        <p:spPr>
          <a:xfrm>
            <a:off x="-1" y="403225"/>
            <a:ext cx="603276" cy="356593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sz="1600"/>
          </a:p>
        </p:txBody>
      </p:sp>
      <p:sp>
        <p:nvSpPr>
          <p:cNvPr id="324" name="Shape 324"/>
          <p:cNvSpPr/>
          <p:nvPr/>
        </p:nvSpPr>
        <p:spPr>
          <a:xfrm>
            <a:off x="705428" y="266051"/>
            <a:ext cx="11358176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100">
                <a:solidFill>
                  <a:srgbClr val="333333"/>
                </a:solidFill>
                <a:latin typeface="Calibri"/>
                <a:ea typeface="Source Sans Pro"/>
                <a:cs typeface="Source Sans Pro Light"/>
                <a:sym typeface="Source Sans Pro Light"/>
              </a:rPr>
              <a:t>Next </a:t>
            </a:r>
            <a:r>
              <a:rPr lang="en-US" sz="4100">
                <a:solidFill>
                  <a:srgbClr val="4BA8DF"/>
                </a:solidFill>
                <a:latin typeface="Calibri"/>
                <a:ea typeface="Source Sans Pro"/>
                <a:cs typeface="Source Sans Pro Light"/>
                <a:sym typeface="Source Sans Pro Semibold"/>
              </a:rPr>
              <a:t>Steps</a:t>
            </a:r>
            <a:endParaRPr lang="en-US" sz="4100">
              <a:solidFill>
                <a:srgbClr val="4BA8DF"/>
              </a:solidFill>
              <a:latin typeface="Calibri"/>
              <a:ea typeface="Source Sans Pro"/>
              <a:cs typeface="Source Sans Pro Semibold"/>
              <a:sym typeface="Source Sans Pro Semibold"/>
            </a:endParaRPr>
          </a:p>
        </p:txBody>
      </p:sp>
      <p:sp>
        <p:nvSpPr>
          <p:cNvPr id="325" name="Shape 325"/>
          <p:cNvSpPr/>
          <p:nvPr/>
        </p:nvSpPr>
        <p:spPr>
          <a:xfrm>
            <a:off x="11605369" y="6460133"/>
            <a:ext cx="605706" cy="243285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sz="1600"/>
          </a:p>
        </p:txBody>
      </p:sp>
      <p:sp>
        <p:nvSpPr>
          <p:cNvPr id="326" name="Shape 326"/>
          <p:cNvSpPr/>
          <p:nvPr/>
        </p:nvSpPr>
        <p:spPr>
          <a:xfrm>
            <a:off x="7829883" y="6497137"/>
            <a:ext cx="3589862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2200">
                <a:solidFill>
                  <a:srgbClr val="33333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100"/>
              <a:t>www.ed2go.com</a:t>
            </a:r>
            <a:endParaRPr sz="1100"/>
          </a:p>
        </p:txBody>
      </p:sp>
      <p:sp>
        <p:nvSpPr>
          <p:cNvPr id="357" name="Shape 357"/>
          <p:cNvSpPr>
            <a:spLocks noGrp="1"/>
          </p:cNvSpPr>
          <p:nvPr>
            <p:ph type="sldNum" sz="quarter" idx="2"/>
          </p:nvPr>
        </p:nvSpPr>
        <p:spPr>
          <a:xfrm>
            <a:off x="23582294" y="12895262"/>
            <a:ext cx="468301" cy="536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r" defTabSz="584200">
              <a:defRPr sz="2400" b="1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indent="228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fld id="{86CB4B4D-7CA3-9044-876B-883B54F8677D}" type="slidenum">
              <a:rPr lang="en-US" smtClean="0"/>
              <a:pPr lvl="0">
                <a:defRPr sz="1800" b="0">
                  <a:solidFill>
                    <a:srgbClr val="000000"/>
                  </a:solidFill>
                </a:defRPr>
              </a:pPr>
              <a:t>14</a:t>
            </a:fld>
            <a:endParaRPr sz="1200" b="1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0F8A0B-70D1-D44E-BA59-B5A17ADE228D}"/>
              </a:ext>
            </a:extLst>
          </p:cNvPr>
          <p:cNvSpPr/>
          <p:nvPr/>
        </p:nvSpPr>
        <p:spPr>
          <a:xfrm>
            <a:off x="2892169" y="1779599"/>
            <a:ext cx="9243668" cy="408599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/>
              <a:t>Here are the next steps to get started or to add more pages:</a:t>
            </a:r>
            <a:endParaRPr lang="en-US" sz="2400" b="1">
              <a:cs typeface="Calibri"/>
            </a:endParaRPr>
          </a:p>
          <a:p>
            <a:pPr>
              <a:lnSpc>
                <a:spcPct val="150000"/>
              </a:lnSpc>
            </a:pPr>
            <a:endParaRPr lang="en-US" sz="2400" b="1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/>
              <a:t>Work with your Account Manager to decide on the courses you want to feature</a:t>
            </a:r>
            <a:endParaRPr lang="en-US" sz="1600">
              <a:cs typeface="Calibri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/>
              <a:t>ed2go creates the assets for your pages (links, photos, SEO text)</a:t>
            </a:r>
            <a:endParaRPr lang="en-US" sz="1600">
              <a:cs typeface="Calibri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/>
              <a:t>Implementation call to review the assets and recommended website placement</a:t>
            </a:r>
            <a:endParaRPr lang="en-US" sz="1600">
              <a:cs typeface="Calibri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/>
              <a:t>ed2go sends the assets</a:t>
            </a:r>
            <a:endParaRPr lang="en-US" sz="1600">
              <a:cs typeface="Calibri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/>
              <a:t>Using provided assets, you build the landing pages on your site </a:t>
            </a:r>
            <a:endParaRPr lang="en-US" sz="2000">
              <a:cs typeface="Calibri" panose="020F0502020204030204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/>
              <a:t>ed2go is available to answer any questions</a:t>
            </a:r>
            <a:endParaRPr lang="en-US" sz="2000">
              <a:cs typeface="Calibri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DDE230D-7E5F-5642-8777-8AD7167EE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03" y="2875608"/>
            <a:ext cx="1605909" cy="1605909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1F2C8DE-3CF4-384A-8179-9FFC8F5D9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4284" y="154582"/>
            <a:ext cx="1604719" cy="46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7963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/>
        </p:nvSpPr>
        <p:spPr>
          <a:xfrm>
            <a:off x="-1" y="403225"/>
            <a:ext cx="603276" cy="356593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sz="1600"/>
          </a:p>
        </p:txBody>
      </p:sp>
      <p:sp>
        <p:nvSpPr>
          <p:cNvPr id="324" name="Shape 324"/>
          <p:cNvSpPr/>
          <p:nvPr/>
        </p:nvSpPr>
        <p:spPr>
          <a:xfrm>
            <a:off x="705428" y="266051"/>
            <a:ext cx="11358176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defRPr sz="1800"/>
            </a:pPr>
            <a:r>
              <a:rPr lang="en-US" sz="4100">
                <a:solidFill>
                  <a:srgbClr val="333333"/>
                </a:solidFill>
                <a:latin typeface="Calibri"/>
                <a:ea typeface="Source Sans Pro"/>
                <a:cs typeface="Source Sans Pro Light"/>
                <a:sym typeface="Source Sans Pro Light"/>
              </a:rPr>
              <a:t>Q </a:t>
            </a:r>
            <a:r>
              <a:rPr lang="en-US" sz="4100">
                <a:solidFill>
                  <a:srgbClr val="4BA8DF"/>
                </a:solidFill>
                <a:latin typeface="Calibri"/>
                <a:ea typeface="Source Sans Pro"/>
                <a:cs typeface="Source Sans Pro Light"/>
                <a:sym typeface="Source Sans Pro Semibold"/>
              </a:rPr>
              <a:t>and A</a:t>
            </a:r>
            <a:endParaRPr lang="en-US" sz="4100">
              <a:solidFill>
                <a:srgbClr val="4BA8DF"/>
              </a:solidFill>
              <a:latin typeface="Calibri"/>
              <a:ea typeface="Source Sans Pro"/>
              <a:cs typeface="Source Sans Pro Semibold"/>
              <a:sym typeface="Source Sans Pro Semibold"/>
            </a:endParaRPr>
          </a:p>
        </p:txBody>
      </p:sp>
      <p:sp>
        <p:nvSpPr>
          <p:cNvPr id="325" name="Shape 325"/>
          <p:cNvSpPr/>
          <p:nvPr/>
        </p:nvSpPr>
        <p:spPr>
          <a:xfrm>
            <a:off x="11605369" y="6460133"/>
            <a:ext cx="605706" cy="243285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sz="1600"/>
          </a:p>
        </p:txBody>
      </p:sp>
      <p:sp>
        <p:nvSpPr>
          <p:cNvPr id="326" name="Shape 326"/>
          <p:cNvSpPr/>
          <p:nvPr/>
        </p:nvSpPr>
        <p:spPr>
          <a:xfrm>
            <a:off x="7829883" y="6497137"/>
            <a:ext cx="3589862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2200">
                <a:solidFill>
                  <a:srgbClr val="33333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100"/>
              <a:t>www.ed2go.com</a:t>
            </a:r>
            <a:endParaRPr sz="1100"/>
          </a:p>
        </p:txBody>
      </p:sp>
      <p:sp>
        <p:nvSpPr>
          <p:cNvPr id="357" name="Shape 357"/>
          <p:cNvSpPr>
            <a:spLocks noGrp="1"/>
          </p:cNvSpPr>
          <p:nvPr>
            <p:ph type="sldNum" sz="quarter" idx="2"/>
          </p:nvPr>
        </p:nvSpPr>
        <p:spPr>
          <a:xfrm>
            <a:off x="23582294" y="12895262"/>
            <a:ext cx="468301" cy="536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r" defTabSz="584200">
              <a:defRPr sz="2400" b="1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indent="228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fld id="{86CB4B4D-7CA3-9044-876B-883B54F8677D}" type="slidenum">
              <a:rPr lang="en-US" smtClean="0"/>
              <a:pPr lvl="0">
                <a:defRPr sz="1800" b="0">
                  <a:solidFill>
                    <a:srgbClr val="000000"/>
                  </a:solidFill>
                </a:defRPr>
              </a:pPr>
              <a:t>15</a:t>
            </a:fld>
            <a:endParaRPr sz="1200" b="1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0F8A0B-70D1-D44E-BA59-B5A17ADE228D}"/>
              </a:ext>
            </a:extLst>
          </p:cNvPr>
          <p:cNvSpPr/>
          <p:nvPr/>
        </p:nvSpPr>
        <p:spPr>
          <a:xfrm>
            <a:off x="3346307" y="2927484"/>
            <a:ext cx="9243668" cy="10030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/>
              <a:t>Questions and Answers</a:t>
            </a:r>
            <a:endParaRPr lang="en-US" sz="400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DDE230D-7E5F-5642-8777-8AD7167EE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03" y="2875608"/>
            <a:ext cx="1605909" cy="1605909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71AB126-5341-5D41-BA5E-42E155C69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4284" y="154582"/>
            <a:ext cx="1604719" cy="46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9737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BF449A-C89D-5349-874C-18F38643F906}"/>
              </a:ext>
            </a:extLst>
          </p:cNvPr>
          <p:cNvSpPr txBox="1"/>
          <p:nvPr/>
        </p:nvSpPr>
        <p:spPr>
          <a:xfrm>
            <a:off x="500100" y="687694"/>
            <a:ext cx="987937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>
                <a:solidFill>
                  <a:srgbClr val="008CC0"/>
                </a:solidFill>
                <a:latin typeface="Script MT Bold" panose="020F0502020204030204" pitchFamily="34" charset="0"/>
                <a:cs typeface="Script MT Bold" panose="020F0502020204030204" pitchFamily="34" charset="0"/>
              </a:rPr>
              <a:t>Thank You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0482C4-440F-FD44-960E-3782D8FE8E36}"/>
              </a:ext>
            </a:extLst>
          </p:cNvPr>
          <p:cNvSpPr txBox="1"/>
          <p:nvPr/>
        </p:nvSpPr>
        <p:spPr>
          <a:xfrm flipH="1">
            <a:off x="500067" y="3681956"/>
            <a:ext cx="7089730" cy="35086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/>
              <a:t>For Attending our Webinar</a:t>
            </a:r>
          </a:p>
          <a:p>
            <a:endParaRPr lang="en-US" sz="4000"/>
          </a:p>
          <a:p>
            <a:pPr algn="ctr"/>
            <a:r>
              <a:rPr lang="en-US" sz="3600"/>
              <a:t>Contact your Account Manager Today to get started!</a:t>
            </a:r>
            <a:endParaRPr lang="en-US"/>
          </a:p>
          <a:p>
            <a:pPr algn="ctr"/>
            <a:endParaRPr lang="en-US" sz="1600"/>
          </a:p>
          <a:p>
            <a:pPr algn="ctr"/>
            <a:endParaRPr lang="en-US" sz="2800">
              <a:cs typeface="Calibri"/>
            </a:endParaRPr>
          </a:p>
          <a:p>
            <a:endParaRPr lang="en-US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B54E06-E9F7-F24A-9D78-76167F824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3895" y="4546945"/>
            <a:ext cx="324485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3893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11605369" y="6460133"/>
            <a:ext cx="605706" cy="243285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sz="1600"/>
          </a:p>
        </p:txBody>
      </p:sp>
      <p:sp>
        <p:nvSpPr>
          <p:cNvPr id="148" name="Shape 148"/>
          <p:cNvSpPr>
            <a:spLocks noGrp="1"/>
          </p:cNvSpPr>
          <p:nvPr>
            <p:ph type="sldNum" sz="quarter" idx="2"/>
          </p:nvPr>
        </p:nvSpPr>
        <p:spPr>
          <a:xfrm>
            <a:off x="23582294" y="12895262"/>
            <a:ext cx="468301" cy="536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r" defTabSz="584200">
              <a:defRPr sz="2400" b="1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indent="228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fld id="{86CB4B4D-7CA3-9044-876B-883B54F8677D}" type="slidenum">
              <a:rPr lang="en-US" smtClean="0"/>
              <a:pPr lvl="0">
                <a:defRPr sz="1800" b="0">
                  <a:solidFill>
                    <a:srgbClr val="000000"/>
                  </a:solidFill>
                </a:defRPr>
              </a:pPr>
              <a:t>2</a:t>
            </a:fld>
            <a:endParaRPr sz="1200" b="1">
              <a:solidFill>
                <a:srgbClr val="FFFFFF"/>
              </a:solidFill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-1" y="403225"/>
            <a:ext cx="603276" cy="356593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sz="1600"/>
          </a:p>
        </p:txBody>
      </p:sp>
      <p:sp>
        <p:nvSpPr>
          <p:cNvPr id="151" name="Shape 151"/>
          <p:cNvSpPr/>
          <p:nvPr/>
        </p:nvSpPr>
        <p:spPr>
          <a:xfrm>
            <a:off x="730828" y="266051"/>
            <a:ext cx="11358176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defRPr sz="1800"/>
            </a:pPr>
            <a:r>
              <a:rPr lang="en-US" sz="4100">
                <a:solidFill>
                  <a:srgbClr val="333333"/>
                </a:solidFill>
                <a:latin typeface="Calibri"/>
                <a:ea typeface="Source Sans Pro Light"/>
                <a:cs typeface="Source Sans Pro Light"/>
                <a:sym typeface="Source Sans Pro Light"/>
              </a:rPr>
              <a:t>Today's </a:t>
            </a:r>
            <a:r>
              <a:rPr lang="en-US" sz="4100">
                <a:solidFill>
                  <a:srgbClr val="4BA8DF"/>
                </a:solidFill>
                <a:latin typeface="Calibri"/>
                <a:ea typeface="Source Sans Pro Semibold"/>
                <a:cs typeface="Source Sans Pro Light"/>
                <a:sym typeface="Source Sans Pro Semibold"/>
              </a:rPr>
              <a:t>Presenters</a:t>
            </a:r>
            <a:endParaRPr lang="en-US" sz="4100">
              <a:solidFill>
                <a:srgbClr val="4BA8DF"/>
              </a:solidFill>
              <a:latin typeface="Calibri"/>
              <a:ea typeface="Source Sans Pro Semibold"/>
              <a:cs typeface="Source Sans Pro Semibold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7829883" y="6497137"/>
            <a:ext cx="3589862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2200">
                <a:solidFill>
                  <a:srgbClr val="33333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100"/>
              <a:t>www.ed2go.com</a:t>
            </a:r>
            <a:endParaRPr sz="1100"/>
          </a:p>
        </p:txBody>
      </p:sp>
      <p:sp>
        <p:nvSpPr>
          <p:cNvPr id="153" name="Shape 153"/>
          <p:cNvSpPr/>
          <p:nvPr/>
        </p:nvSpPr>
        <p:spPr>
          <a:xfrm>
            <a:off x="126773" y="4260998"/>
            <a:ext cx="3722220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spAutoFit/>
          </a:bodyPr>
          <a:lstStyle/>
          <a:p>
            <a:pPr lvl="0" algn="ctr">
              <a:defRPr sz="1800"/>
            </a:pPr>
            <a:r>
              <a:rPr lang="en-US" sz="2000" b="1">
                <a:solidFill>
                  <a:srgbClr val="333333"/>
                </a:solidFill>
                <a:ea typeface="Source Sans Pro Semibold"/>
                <a:cs typeface="Source Sans Pro Semibold"/>
                <a:sym typeface="Source Sans Pro Semibold"/>
              </a:rPr>
              <a:t>Daniel Vopat</a:t>
            </a:r>
          </a:p>
          <a:p>
            <a:pPr algn="ctr">
              <a:defRPr sz="1800"/>
            </a:pPr>
            <a:r>
              <a:rPr lang="en-US" sz="2000" b="1">
                <a:solidFill>
                  <a:srgbClr val="333333"/>
                </a:solidFill>
                <a:ea typeface="Source Sans Pro Semibold"/>
                <a:cs typeface="Source Sans Pro Semibold"/>
                <a:sym typeface="Source Sans Pro Semibold"/>
              </a:rPr>
              <a:t>ed2go Senior Regional </a:t>
            </a:r>
          </a:p>
          <a:p>
            <a:pPr algn="ctr">
              <a:defRPr sz="1800"/>
            </a:pPr>
            <a:r>
              <a:rPr lang="en-US" sz="2000" b="1">
                <a:solidFill>
                  <a:srgbClr val="333333"/>
                </a:solidFill>
                <a:ea typeface="Source Sans Pro Semibold"/>
                <a:cs typeface="Source Sans Pro Semibold"/>
                <a:sym typeface="Source Sans Pro Semibold"/>
              </a:rPr>
              <a:t>Account Manager </a:t>
            </a:r>
            <a:endParaRPr lang="en-US"/>
          </a:p>
          <a:p>
            <a:pPr lvl="0" algn="l">
              <a:defRPr sz="1800"/>
            </a:pPr>
            <a:endParaRPr lang="en-US" sz="1500" b="1">
              <a:solidFill>
                <a:srgbClr val="333333"/>
              </a:solidFill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154" name="Shape 154"/>
          <p:cNvSpPr/>
          <p:nvPr/>
        </p:nvSpPr>
        <p:spPr>
          <a:xfrm>
            <a:off x="8006675" y="4216110"/>
            <a:ext cx="372222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spAutoFit/>
          </a:bodyPr>
          <a:lstStyle/>
          <a:p>
            <a:pPr algn="ctr">
              <a:defRPr sz="1800"/>
            </a:pPr>
            <a:r>
              <a:rPr lang="en-US" sz="2000" b="1">
                <a:solidFill>
                  <a:srgbClr val="333333"/>
                </a:solidFill>
                <a:ea typeface="Source Sans Pro Semibold"/>
                <a:cs typeface="Source Sans Pro Semibold"/>
              </a:rPr>
              <a:t>Anna Go</a:t>
            </a:r>
          </a:p>
          <a:p>
            <a:pPr algn="ctr">
              <a:defRPr sz="1800"/>
            </a:pPr>
            <a:r>
              <a:rPr lang="en-US" sz="2000" b="1">
                <a:solidFill>
                  <a:srgbClr val="333333"/>
                </a:solidFill>
                <a:ea typeface="Source Sans Pro Semibold"/>
                <a:cs typeface="Source Sans Pro Semibold"/>
                <a:sym typeface="Source Sans Pro Semibold"/>
              </a:rPr>
              <a:t>Program Coordinator</a:t>
            </a:r>
          </a:p>
          <a:p>
            <a:pPr algn="ctr">
              <a:defRPr sz="1800"/>
            </a:pPr>
            <a:r>
              <a:rPr lang="en-US" sz="2000" b="1">
                <a:solidFill>
                  <a:srgbClr val="333333"/>
                </a:solidFill>
                <a:ea typeface="Source Sans Pro Semibold"/>
                <a:cs typeface="Source Sans Pro Semibold"/>
                <a:sym typeface="Source Sans Pro Semibold"/>
              </a:rPr>
              <a:t>Houston Community College</a:t>
            </a:r>
            <a:endParaRPr lang="en-US" sz="2800"/>
          </a:p>
        </p:txBody>
      </p:sp>
      <p:sp>
        <p:nvSpPr>
          <p:cNvPr id="155" name="Shape 155"/>
          <p:cNvSpPr/>
          <p:nvPr/>
        </p:nvSpPr>
        <p:spPr>
          <a:xfrm>
            <a:off x="4715277" y="4213961"/>
            <a:ext cx="2203450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algn="ctr">
              <a:defRPr sz="1800"/>
            </a:pPr>
            <a:r>
              <a:rPr lang="en-US" sz="2000" b="1">
                <a:solidFill>
                  <a:srgbClr val="333333"/>
                </a:solidFill>
                <a:ea typeface="Source Sans Pro Semibold"/>
                <a:cs typeface="Source Sans Pro Semibold"/>
                <a:sym typeface="Source Sans Pro Semibold"/>
              </a:rPr>
              <a:t>Jesse Shaw</a:t>
            </a:r>
          </a:p>
          <a:p>
            <a:pPr algn="ctr">
              <a:defRPr sz="1800"/>
            </a:pPr>
            <a:r>
              <a:rPr lang="en-US" sz="2000" b="1">
                <a:solidFill>
                  <a:srgbClr val="333333"/>
                </a:solidFill>
                <a:ea typeface="Source Sans Pro Semibold"/>
                <a:cs typeface="Source Sans Pro Semibold"/>
                <a:sym typeface="Source Sans Pro Semibold"/>
              </a:rPr>
              <a:t>ed2go Partner </a:t>
            </a:r>
            <a:endParaRPr lang="en-US" sz="2000" b="1">
              <a:solidFill>
                <a:srgbClr val="333333"/>
              </a:solidFill>
              <a:ea typeface="Source Sans Pro Semibold"/>
              <a:cs typeface="Source Sans Pro Semibold"/>
            </a:endParaRPr>
          </a:p>
          <a:p>
            <a:pPr algn="ctr">
              <a:defRPr sz="1800"/>
            </a:pPr>
            <a:r>
              <a:rPr lang="en-US" sz="2000" b="1">
                <a:solidFill>
                  <a:srgbClr val="333333"/>
                </a:solidFill>
                <a:ea typeface="Source Sans Pro Semibold"/>
                <a:cs typeface="Source Sans Pro Semibold"/>
                <a:sym typeface="Source Sans Pro Semibold"/>
              </a:rPr>
              <a:t>Marketing Manager</a:t>
            </a:r>
            <a:endParaRPr lang="en-US"/>
          </a:p>
          <a:p>
            <a:pPr lvl="0" algn="l">
              <a:defRPr sz="1800"/>
            </a:pPr>
            <a:endParaRPr lang="en-US" sz="1500">
              <a:solidFill>
                <a:srgbClr val="333333"/>
              </a:solidFill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58" name="Shape 158"/>
          <p:cNvSpPr/>
          <p:nvPr/>
        </p:nvSpPr>
        <p:spPr>
          <a:xfrm>
            <a:off x="1987883" y="2371964"/>
            <a:ext cx="813682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560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lang="en-US" sz="28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9802C5-EE08-FC4D-8BA3-7235B083D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314" y="1984126"/>
            <a:ext cx="1905000" cy="1981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A4782D-4E74-0040-B6FB-764F28A13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383" y="1938661"/>
            <a:ext cx="1905000" cy="1981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Anna Go">
            <a:extLst>
              <a:ext uri="{FF2B5EF4-FFF2-40B4-BE49-F238E27FC236}">
                <a16:creationId xmlns:a16="http://schemas.microsoft.com/office/drawing/2014/main" id="{41C2901E-2DF7-E742-A4C3-BA675DCF8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475" y="1985698"/>
            <a:ext cx="2008856" cy="200885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888983A-DA5A-2744-A8A9-62514781BA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4284" y="154582"/>
            <a:ext cx="1604719" cy="46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3729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6A9CF4-98B5-F243-B6B0-811637739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163" y="4007505"/>
            <a:ext cx="3778250" cy="1358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8F6096-4BD6-D14F-A122-261609B71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093" y="3997544"/>
            <a:ext cx="3778250" cy="1358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770C92-8B16-2844-A9FF-2BA1677B37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9874" y="1504658"/>
            <a:ext cx="3778250" cy="1358900"/>
          </a:xfrm>
          <a:prstGeom prst="rect">
            <a:avLst/>
          </a:prstGeom>
        </p:spPr>
      </p:pic>
      <p:sp>
        <p:nvSpPr>
          <p:cNvPr id="147" name="Shape 147"/>
          <p:cNvSpPr/>
          <p:nvPr/>
        </p:nvSpPr>
        <p:spPr>
          <a:xfrm>
            <a:off x="11605369" y="6460133"/>
            <a:ext cx="605706" cy="243285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sz="1600"/>
          </a:p>
        </p:txBody>
      </p:sp>
      <p:sp>
        <p:nvSpPr>
          <p:cNvPr id="148" name="Shape 148"/>
          <p:cNvSpPr>
            <a:spLocks noGrp="1"/>
          </p:cNvSpPr>
          <p:nvPr>
            <p:ph type="sldNum" sz="quarter" idx="2"/>
          </p:nvPr>
        </p:nvSpPr>
        <p:spPr>
          <a:xfrm>
            <a:off x="23582294" y="12895262"/>
            <a:ext cx="468301" cy="536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r" defTabSz="584200">
              <a:defRPr sz="2400" b="1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indent="228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fld id="{86CB4B4D-7CA3-9044-876B-883B54F8677D}" type="slidenum">
              <a:rPr lang="en-US" smtClean="0"/>
              <a:pPr lvl="0">
                <a:defRPr sz="1800" b="0">
                  <a:solidFill>
                    <a:srgbClr val="000000"/>
                  </a:solidFill>
                </a:defRPr>
              </a:pPr>
              <a:t>3</a:t>
            </a:fld>
            <a:endParaRPr sz="1200" b="1">
              <a:solidFill>
                <a:srgbClr val="FFFFFF"/>
              </a:solidFill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-1" y="403225"/>
            <a:ext cx="603276" cy="356593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sz="1600"/>
          </a:p>
        </p:txBody>
      </p:sp>
      <p:sp>
        <p:nvSpPr>
          <p:cNvPr id="151" name="Shape 151"/>
          <p:cNvSpPr/>
          <p:nvPr/>
        </p:nvSpPr>
        <p:spPr>
          <a:xfrm>
            <a:off x="730828" y="266051"/>
            <a:ext cx="11358176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100">
                <a:solidFill>
                  <a:srgbClr val="333333"/>
                </a:solidFill>
                <a:latin typeface="Calibri"/>
                <a:ea typeface="Source Sans Pro Light"/>
                <a:cs typeface="Source Sans Pro Light"/>
                <a:sym typeface="Source Sans Pro Light"/>
              </a:rPr>
              <a:t>Our </a:t>
            </a:r>
            <a:r>
              <a:rPr lang="en-US" sz="4100">
                <a:solidFill>
                  <a:srgbClr val="4BA8DF"/>
                </a:solidFill>
                <a:latin typeface="Calibri"/>
                <a:ea typeface="Source Sans Pro Semibold"/>
                <a:cs typeface="Source Sans Pro Semibold"/>
                <a:sym typeface="Source Sans Pro Semibold"/>
              </a:rPr>
              <a:t>Agenda</a:t>
            </a:r>
            <a:endParaRPr sz="4100">
              <a:solidFill>
                <a:srgbClr val="4BA8DF"/>
              </a:solidFill>
              <a:latin typeface="Calibri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7829883" y="6497137"/>
            <a:ext cx="3589862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2200">
                <a:solidFill>
                  <a:srgbClr val="33333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100"/>
              <a:t>www.ed2go.com</a:t>
            </a:r>
            <a:endParaRPr sz="1100"/>
          </a:p>
        </p:txBody>
      </p:sp>
      <p:sp>
        <p:nvSpPr>
          <p:cNvPr id="153" name="Shape 153"/>
          <p:cNvSpPr/>
          <p:nvPr/>
        </p:nvSpPr>
        <p:spPr>
          <a:xfrm>
            <a:off x="1987883" y="2897981"/>
            <a:ext cx="372222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spAutoFit/>
          </a:bodyPr>
          <a:lstStyle/>
          <a:p>
            <a:pPr>
              <a:defRPr sz="1800"/>
            </a:pPr>
            <a:r>
              <a:rPr lang="en-US" sz="1500" b="1">
                <a:solidFill>
                  <a:srgbClr val="333333"/>
                </a:solidFill>
                <a:ea typeface="Source Sans Pro Semibold"/>
                <a:cs typeface="Source Sans Pro Semibold"/>
                <a:sym typeface="Source Sans Pro Semibold"/>
              </a:rPr>
              <a:t>Partner Website Evaluation Project</a:t>
            </a:r>
          </a:p>
        </p:txBody>
      </p:sp>
      <p:sp>
        <p:nvSpPr>
          <p:cNvPr id="154" name="Shape 154"/>
          <p:cNvSpPr/>
          <p:nvPr/>
        </p:nvSpPr>
        <p:spPr>
          <a:xfrm>
            <a:off x="1987883" y="5437981"/>
            <a:ext cx="372222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spAutoFit/>
          </a:bodyPr>
          <a:lstStyle/>
          <a:p>
            <a:pPr>
              <a:defRPr sz="1800"/>
            </a:pPr>
            <a:r>
              <a:rPr lang="en-US" sz="1500" b="1">
                <a:solidFill>
                  <a:srgbClr val="333333"/>
                </a:solidFill>
                <a:ea typeface="Source Sans Pro Semibold"/>
                <a:cs typeface="Source Sans Pro Semibold"/>
                <a:sym typeface="Source Sans Pro Semibold"/>
              </a:rPr>
              <a:t>Houston Community College Success Story</a:t>
            </a:r>
          </a:p>
        </p:txBody>
      </p:sp>
      <p:sp>
        <p:nvSpPr>
          <p:cNvPr id="155" name="Shape 155"/>
          <p:cNvSpPr/>
          <p:nvPr/>
        </p:nvSpPr>
        <p:spPr>
          <a:xfrm>
            <a:off x="6166182" y="2897981"/>
            <a:ext cx="377825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>
              <a:defRPr sz="1800"/>
            </a:pPr>
            <a:r>
              <a:rPr lang="en-US" sz="1500" b="1">
                <a:solidFill>
                  <a:srgbClr val="333333"/>
                </a:solidFill>
                <a:ea typeface="Source Sans Pro Semibold"/>
                <a:cs typeface="Source Sans Pro Semibold"/>
                <a:sym typeface="Source Sans Pro Semibold"/>
              </a:rPr>
              <a:t>Course-Specific Landing Pages</a:t>
            </a:r>
          </a:p>
          <a:p>
            <a:pPr lvl="0" algn="l">
              <a:defRPr sz="1800"/>
            </a:pPr>
            <a:endParaRPr lang="en-US" sz="1500">
              <a:solidFill>
                <a:srgbClr val="333333"/>
              </a:solidFill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6166182" y="5437981"/>
            <a:ext cx="3778250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>
              <a:defRPr sz="1800"/>
            </a:pPr>
            <a:r>
              <a:rPr lang="en-US" sz="1500" b="1">
                <a:solidFill>
                  <a:srgbClr val="333333"/>
                </a:solidFill>
                <a:ea typeface="Source Sans Pro Semibold"/>
                <a:cs typeface="Source Sans Pro Semibold"/>
                <a:sym typeface="Source Sans Pro Semibold"/>
              </a:rPr>
              <a:t>Q&amp;A and Next Steps</a:t>
            </a:r>
            <a:endParaRPr lang="en-US" sz="1500" b="1">
              <a:solidFill>
                <a:srgbClr val="000000"/>
              </a:solidFill>
              <a:latin typeface="Calibri"/>
              <a:ea typeface="Source Sans Pro Light"/>
              <a:cs typeface="Calibri"/>
            </a:endParaRPr>
          </a:p>
        </p:txBody>
      </p:sp>
      <p:sp>
        <p:nvSpPr>
          <p:cNvPr id="158" name="Shape 158"/>
          <p:cNvSpPr/>
          <p:nvPr/>
        </p:nvSpPr>
        <p:spPr>
          <a:xfrm>
            <a:off x="1145424" y="1653153"/>
            <a:ext cx="813682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560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lang="en-US" sz="2800"/>
          </a:p>
        </p:txBody>
      </p:sp>
      <p:sp>
        <p:nvSpPr>
          <p:cNvPr id="160" name="Shape 160"/>
          <p:cNvSpPr/>
          <p:nvPr/>
        </p:nvSpPr>
        <p:spPr>
          <a:xfrm>
            <a:off x="1902093" y="4835743"/>
            <a:ext cx="952501" cy="529154"/>
          </a:xfrm>
          <a:prstGeom prst="rect">
            <a:avLst/>
          </a:prstGeom>
          <a:blipFill>
            <a:blip r:embed="rId6"/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539CC41-D214-3748-BB55-26A97914AE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2092" y="1501556"/>
            <a:ext cx="3383891" cy="1275257"/>
          </a:xfrm>
          <a:prstGeom prst="rect">
            <a:avLst/>
          </a:prstGeom>
        </p:spPr>
      </p:pic>
      <p:sp>
        <p:nvSpPr>
          <p:cNvPr id="161" name="Shape 161"/>
          <p:cNvSpPr/>
          <p:nvPr/>
        </p:nvSpPr>
        <p:spPr>
          <a:xfrm>
            <a:off x="1971502" y="4876404"/>
            <a:ext cx="813682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560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/>
              <a:t>3</a:t>
            </a:r>
            <a:endParaRPr sz="2800"/>
          </a:p>
        </p:txBody>
      </p:sp>
      <p:sp>
        <p:nvSpPr>
          <p:cNvPr id="163" name="Shape 163"/>
          <p:cNvSpPr/>
          <p:nvPr/>
        </p:nvSpPr>
        <p:spPr>
          <a:xfrm>
            <a:off x="6076711" y="4835743"/>
            <a:ext cx="952501" cy="529154"/>
          </a:xfrm>
          <a:prstGeom prst="rect">
            <a:avLst/>
          </a:prstGeom>
          <a:blipFill>
            <a:blip r:embed="rId6"/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64" name="Shape 164"/>
          <p:cNvSpPr/>
          <p:nvPr/>
        </p:nvSpPr>
        <p:spPr>
          <a:xfrm>
            <a:off x="6157421" y="4884877"/>
            <a:ext cx="813682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560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/>
              <a:t>4</a:t>
            </a:r>
            <a:endParaRPr sz="2800"/>
          </a:p>
        </p:txBody>
      </p:sp>
      <p:sp>
        <p:nvSpPr>
          <p:cNvPr id="166" name="Shape 166"/>
          <p:cNvSpPr/>
          <p:nvPr/>
        </p:nvSpPr>
        <p:spPr>
          <a:xfrm>
            <a:off x="6076711" y="2331303"/>
            <a:ext cx="952501" cy="529154"/>
          </a:xfrm>
          <a:prstGeom prst="rect">
            <a:avLst/>
          </a:prstGeom>
          <a:blipFill>
            <a:blip r:embed="rId6"/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67" name="Shape 167"/>
          <p:cNvSpPr/>
          <p:nvPr/>
        </p:nvSpPr>
        <p:spPr>
          <a:xfrm>
            <a:off x="6146120" y="2380437"/>
            <a:ext cx="813682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560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/>
              <a:t>2</a:t>
            </a:r>
            <a:endParaRPr sz="2800"/>
          </a:p>
        </p:txBody>
      </p:sp>
      <p:sp>
        <p:nvSpPr>
          <p:cNvPr id="25" name="Shape 157">
            <a:extLst>
              <a:ext uri="{FF2B5EF4-FFF2-40B4-BE49-F238E27FC236}">
                <a16:creationId xmlns:a16="http://schemas.microsoft.com/office/drawing/2014/main" id="{92FCC9FE-6A84-834E-A419-639BC9AD0C83}"/>
              </a:ext>
            </a:extLst>
          </p:cNvPr>
          <p:cNvSpPr/>
          <p:nvPr/>
        </p:nvSpPr>
        <p:spPr>
          <a:xfrm>
            <a:off x="1946580" y="2281343"/>
            <a:ext cx="952501" cy="529154"/>
          </a:xfrm>
          <a:prstGeom prst="rect">
            <a:avLst/>
          </a:prstGeom>
          <a:blipFill>
            <a:blip r:embed="rId6"/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6" name="Shape 161">
            <a:extLst>
              <a:ext uri="{FF2B5EF4-FFF2-40B4-BE49-F238E27FC236}">
                <a16:creationId xmlns:a16="http://schemas.microsoft.com/office/drawing/2014/main" id="{3F823DDA-61BE-714E-85C6-4EC886CDF170}"/>
              </a:ext>
            </a:extLst>
          </p:cNvPr>
          <p:cNvSpPr/>
          <p:nvPr/>
        </p:nvSpPr>
        <p:spPr>
          <a:xfrm>
            <a:off x="1987883" y="2307713"/>
            <a:ext cx="813682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5600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/>
              <a:t>1</a:t>
            </a:r>
          </a:p>
        </p:txBody>
      </p:sp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DB1626-68A8-CF4A-9372-9A9043513B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84284" y="154582"/>
            <a:ext cx="1604719" cy="46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3745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/>
        </p:nvSpPr>
        <p:spPr>
          <a:xfrm>
            <a:off x="-1" y="403225"/>
            <a:ext cx="603276" cy="356593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sz="1600"/>
          </a:p>
        </p:txBody>
      </p:sp>
      <p:sp>
        <p:nvSpPr>
          <p:cNvPr id="324" name="Shape 324"/>
          <p:cNvSpPr/>
          <p:nvPr/>
        </p:nvSpPr>
        <p:spPr>
          <a:xfrm>
            <a:off x="705428" y="266051"/>
            <a:ext cx="11358176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defRPr sz="1800"/>
            </a:pPr>
            <a:r>
              <a:rPr lang="en-US" sz="4100">
                <a:solidFill>
                  <a:srgbClr val="333333"/>
                </a:solidFill>
                <a:latin typeface="Calibri"/>
                <a:ea typeface="Source Sans Pro Light"/>
                <a:cs typeface="Source Sans Pro Light"/>
                <a:sym typeface="Source Sans Pro Light"/>
              </a:rPr>
              <a:t>Goals </a:t>
            </a:r>
            <a:r>
              <a:rPr lang="en-US" sz="4100">
                <a:solidFill>
                  <a:srgbClr val="4BA8DF"/>
                </a:solidFill>
                <a:latin typeface="Calibri"/>
                <a:ea typeface="Source Sans Pro Semibold"/>
                <a:cs typeface="Source Sans Pro Light"/>
                <a:sym typeface="Source Sans Pro Semibold"/>
              </a:rPr>
              <a:t>of this Webinar</a:t>
            </a:r>
            <a:endParaRPr lang="en-US" sz="4100">
              <a:solidFill>
                <a:srgbClr val="4BA8DF"/>
              </a:solidFill>
              <a:latin typeface="Calibri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325" name="Shape 325"/>
          <p:cNvSpPr/>
          <p:nvPr/>
        </p:nvSpPr>
        <p:spPr>
          <a:xfrm>
            <a:off x="11605369" y="6460133"/>
            <a:ext cx="605706" cy="243285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sz="1600"/>
          </a:p>
        </p:txBody>
      </p:sp>
      <p:sp>
        <p:nvSpPr>
          <p:cNvPr id="326" name="Shape 326"/>
          <p:cNvSpPr/>
          <p:nvPr/>
        </p:nvSpPr>
        <p:spPr>
          <a:xfrm>
            <a:off x="7829883" y="6497137"/>
            <a:ext cx="3589862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2200">
                <a:solidFill>
                  <a:srgbClr val="33333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100"/>
              <a:t>www.ed2go.com</a:t>
            </a:r>
            <a:endParaRPr sz="1100"/>
          </a:p>
        </p:txBody>
      </p:sp>
      <p:sp>
        <p:nvSpPr>
          <p:cNvPr id="357" name="Shape 357"/>
          <p:cNvSpPr>
            <a:spLocks noGrp="1"/>
          </p:cNvSpPr>
          <p:nvPr>
            <p:ph type="sldNum" sz="quarter" idx="2"/>
          </p:nvPr>
        </p:nvSpPr>
        <p:spPr>
          <a:xfrm>
            <a:off x="23582294" y="12895262"/>
            <a:ext cx="468301" cy="536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r" defTabSz="584200">
              <a:defRPr sz="2400" b="1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indent="228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fld id="{86CB4B4D-7CA3-9044-876B-883B54F8677D}" type="slidenum">
              <a:rPr lang="en-US" smtClean="0"/>
              <a:pPr lvl="0">
                <a:defRPr sz="1800" b="0">
                  <a:solidFill>
                    <a:srgbClr val="000000"/>
                  </a:solidFill>
                </a:defRPr>
              </a:pPr>
              <a:t>4</a:t>
            </a:fld>
            <a:endParaRPr sz="1200" b="1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3E2B4A-7E37-1846-99E4-505DC3C7704F}"/>
              </a:ext>
            </a:extLst>
          </p:cNvPr>
          <p:cNvSpPr/>
          <p:nvPr/>
        </p:nvSpPr>
        <p:spPr>
          <a:xfrm>
            <a:off x="1724792" y="1947725"/>
            <a:ext cx="9397353" cy="44766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fontAlgn="base"/>
            <a:r>
              <a:rPr lang="en-US" sz="2400" b="1">
                <a:cs typeface="Calibri"/>
              </a:rPr>
              <a:t>We are going to show you how you can easily:</a:t>
            </a:r>
            <a:endParaRPr lang="en-US" sz="2400">
              <a:cs typeface="Calibri"/>
            </a:endParaRPr>
          </a:p>
          <a:p>
            <a:pPr fontAlgn="base"/>
            <a:endParaRPr lang="en-US" sz="2400">
              <a:cs typeface="Calibri"/>
            </a:endParaRP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/>
              <a:t>Increase enrollments</a:t>
            </a:r>
            <a:r>
              <a:rPr lang="en-US" sz="2400">
                <a:solidFill>
                  <a:schemeClr val="bg1">
                    <a:lumMod val="50000"/>
                  </a:schemeClr>
                </a:solidFill>
              </a:rPr>
              <a:t>​</a:t>
            </a:r>
            <a:endParaRPr lang="en-US" sz="240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cs typeface="Calibri"/>
              </a:rPr>
              <a:t>Increase website traffic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cs typeface="Calibri"/>
              </a:rPr>
              <a:t>Improve search engine rankings for courses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/>
              <a:t>Make it easier for students to find online courses on your website</a:t>
            </a:r>
            <a:endParaRPr lang="en-US" sz="240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>
              <a:lnSpc>
                <a:spcPct val="150000"/>
              </a:lnSpc>
            </a:pPr>
            <a:endParaRPr lang="en-US" sz="2400">
              <a:solidFill>
                <a:srgbClr val="000000"/>
              </a:solidFill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  <a:cs typeface="Calibri"/>
            </a:endParaRP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A2433C-2FD6-7F48-A398-FE38C148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4284" y="154582"/>
            <a:ext cx="1604719" cy="46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4341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/>
        </p:nvSpPr>
        <p:spPr>
          <a:xfrm>
            <a:off x="-1" y="403225"/>
            <a:ext cx="603276" cy="356593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sz="1600"/>
          </a:p>
        </p:txBody>
      </p:sp>
      <p:sp>
        <p:nvSpPr>
          <p:cNvPr id="324" name="Shape 324"/>
          <p:cNvSpPr/>
          <p:nvPr/>
        </p:nvSpPr>
        <p:spPr>
          <a:xfrm>
            <a:off x="637105" y="326656"/>
            <a:ext cx="11358176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100">
                <a:solidFill>
                  <a:srgbClr val="333333"/>
                </a:solidFill>
                <a:latin typeface="Calibri"/>
                <a:ea typeface="Source Sans Pro Light"/>
                <a:cs typeface="Source Sans Pro Light"/>
                <a:sym typeface="Source Sans Pro Light"/>
              </a:rPr>
              <a:t>The </a:t>
            </a:r>
            <a:r>
              <a:rPr lang="en-US" sz="4100">
                <a:solidFill>
                  <a:srgbClr val="4BA8DF"/>
                </a:solidFill>
                <a:latin typeface="Calibri"/>
                <a:ea typeface="Source Sans Pro Semibold"/>
                <a:cs typeface="Source Sans Pro Light"/>
                <a:sym typeface="Source Sans Pro Semibold"/>
              </a:rPr>
              <a:t>Background</a:t>
            </a:r>
            <a:endParaRPr lang="en-US" sz="4100">
              <a:solidFill>
                <a:srgbClr val="4BA8DF"/>
              </a:solidFill>
              <a:latin typeface="Calibri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325" name="Shape 325"/>
          <p:cNvSpPr/>
          <p:nvPr/>
        </p:nvSpPr>
        <p:spPr>
          <a:xfrm>
            <a:off x="11605369" y="6460133"/>
            <a:ext cx="605706" cy="243285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sz="1600"/>
          </a:p>
        </p:txBody>
      </p:sp>
      <p:sp>
        <p:nvSpPr>
          <p:cNvPr id="326" name="Shape 326"/>
          <p:cNvSpPr/>
          <p:nvPr/>
        </p:nvSpPr>
        <p:spPr>
          <a:xfrm>
            <a:off x="7829883" y="6497137"/>
            <a:ext cx="3589862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2200">
                <a:solidFill>
                  <a:srgbClr val="33333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100"/>
              <a:t>www.ed2go.com</a:t>
            </a:r>
            <a:endParaRPr sz="1100"/>
          </a:p>
        </p:txBody>
      </p:sp>
      <p:sp>
        <p:nvSpPr>
          <p:cNvPr id="357" name="Shape 357"/>
          <p:cNvSpPr>
            <a:spLocks noGrp="1"/>
          </p:cNvSpPr>
          <p:nvPr>
            <p:ph type="sldNum" sz="quarter" idx="2"/>
          </p:nvPr>
        </p:nvSpPr>
        <p:spPr>
          <a:xfrm>
            <a:off x="23582294" y="12895262"/>
            <a:ext cx="468301" cy="536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r" defTabSz="584200">
              <a:defRPr sz="2400" b="1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indent="228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fld id="{86CB4B4D-7CA3-9044-876B-883B54F8677D}" type="slidenum">
              <a:rPr lang="en-US" smtClean="0"/>
              <a:pPr lvl="0">
                <a:defRPr sz="1800" b="0">
                  <a:solidFill>
                    <a:srgbClr val="000000"/>
                  </a:solidFill>
                </a:defRPr>
              </a:pPr>
              <a:t>5</a:t>
            </a:fld>
            <a:endParaRPr sz="1200" b="1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C3EB5F-5115-E74D-B72E-8B32B1AAF32C}"/>
              </a:ext>
            </a:extLst>
          </p:cNvPr>
          <p:cNvSpPr txBox="1"/>
          <p:nvPr/>
        </p:nvSpPr>
        <p:spPr>
          <a:xfrm>
            <a:off x="603275" y="1190940"/>
            <a:ext cx="1081647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>
                <a:cs typeface="Calibri"/>
              </a:rPr>
              <a:t>Knowing your website is a powerful marketing tool, ed2go conducted a research project to better understand what levers help drive enrollments on our partners’ .</a:t>
            </a:r>
            <a:r>
              <a:rPr lang="en-US" err="1">
                <a:cs typeface="Calibri"/>
              </a:rPr>
              <a:t>edu</a:t>
            </a:r>
            <a:r>
              <a:rPr lang="en-US">
                <a:cs typeface="Calibri"/>
              </a:rPr>
              <a:t> websites.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53CBC39-D1CE-A743-9B7E-75DECDC0D41D}"/>
              </a:ext>
            </a:extLst>
          </p:cNvPr>
          <p:cNvGrpSpPr/>
          <p:nvPr/>
        </p:nvGrpSpPr>
        <p:grpSpPr>
          <a:xfrm>
            <a:off x="775820" y="2051589"/>
            <a:ext cx="10451621" cy="4225150"/>
            <a:chOff x="773815" y="1956538"/>
            <a:chExt cx="10451621" cy="4225150"/>
          </a:xfrm>
        </p:grpSpPr>
        <p:sp>
          <p:nvSpPr>
            <p:cNvPr id="9" name="Shape 338">
              <a:extLst>
                <a:ext uri="{FF2B5EF4-FFF2-40B4-BE49-F238E27FC236}">
                  <a16:creationId xmlns:a16="http://schemas.microsoft.com/office/drawing/2014/main" id="{B1EB189B-7A4C-D542-8F33-9A96D49D673F}"/>
                </a:ext>
              </a:extLst>
            </p:cNvPr>
            <p:cNvSpPr/>
            <p:nvPr/>
          </p:nvSpPr>
          <p:spPr>
            <a:xfrm>
              <a:off x="1533647" y="2661854"/>
              <a:ext cx="3199366" cy="67710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>
              <a:lvl1pPr algn="l">
                <a:defRPr sz="3000">
                  <a:solidFill>
                    <a:srgbClr val="4D4D4D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 lvl="0">
                <a:defRPr sz="1800"/>
              </a:pPr>
              <a:r>
                <a:rPr lang="en-US" sz="1400" b="1">
                  <a:solidFill>
                    <a:schemeClr val="tx1"/>
                  </a:solidFill>
                  <a:latin typeface="+mn-lt"/>
                  <a:ea typeface="Source Sans Pro Semibold"/>
                  <a:cs typeface="Source Sans Pro Semibold"/>
                  <a:sym typeface="Source Sans Pro Semibold"/>
                </a:rPr>
                <a:t>Visual Aesthetics</a:t>
              </a:r>
            </a:p>
            <a:p>
              <a:r>
                <a:rPr lang="en-US" sz="1500">
                  <a:solidFill>
                    <a:schemeClr val="tx1"/>
                  </a:solidFill>
                  <a:latin typeface="+mn-lt"/>
                </a:rPr>
                <a:t>Are the visuals consistent, compelling, meaningful?</a:t>
              </a:r>
            </a:p>
          </p:txBody>
        </p:sp>
        <p:sp>
          <p:nvSpPr>
            <p:cNvPr id="10" name="Shape 348">
              <a:extLst>
                <a:ext uri="{FF2B5EF4-FFF2-40B4-BE49-F238E27FC236}">
                  <a16:creationId xmlns:a16="http://schemas.microsoft.com/office/drawing/2014/main" id="{C62C4C0B-1FF4-A046-8CE9-F725122F7ADE}"/>
                </a:ext>
              </a:extLst>
            </p:cNvPr>
            <p:cNvSpPr/>
            <p:nvPr/>
          </p:nvSpPr>
          <p:spPr>
            <a:xfrm>
              <a:off x="773815" y="3631690"/>
              <a:ext cx="603346" cy="603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3" y="0"/>
                  </a:moveTo>
                  <a:cubicBezTo>
                    <a:pt x="4838" y="0"/>
                    <a:pt x="0" y="4838"/>
                    <a:pt x="0" y="10803"/>
                  </a:cubicBezTo>
                  <a:cubicBezTo>
                    <a:pt x="0" y="16768"/>
                    <a:pt x="4838" y="21600"/>
                    <a:pt x="10803" y="21600"/>
                  </a:cubicBezTo>
                  <a:cubicBezTo>
                    <a:pt x="16768" y="21600"/>
                    <a:pt x="21600" y="16768"/>
                    <a:pt x="21600" y="10803"/>
                  </a:cubicBezTo>
                  <a:cubicBezTo>
                    <a:pt x="21600" y="4838"/>
                    <a:pt x="16768" y="0"/>
                    <a:pt x="10803" y="0"/>
                  </a:cubicBezTo>
                  <a:close/>
                  <a:moveTo>
                    <a:pt x="10803" y="852"/>
                  </a:moveTo>
                  <a:cubicBezTo>
                    <a:pt x="16298" y="852"/>
                    <a:pt x="20753" y="5307"/>
                    <a:pt x="20753" y="10803"/>
                  </a:cubicBezTo>
                  <a:cubicBezTo>
                    <a:pt x="20753" y="16298"/>
                    <a:pt x="16298" y="20753"/>
                    <a:pt x="10803" y="20753"/>
                  </a:cubicBezTo>
                  <a:cubicBezTo>
                    <a:pt x="5308" y="20753"/>
                    <a:pt x="852" y="16298"/>
                    <a:pt x="852" y="10803"/>
                  </a:cubicBezTo>
                  <a:cubicBezTo>
                    <a:pt x="852" y="5307"/>
                    <a:pt x="5308" y="852"/>
                    <a:pt x="10803" y="852"/>
                  </a:cubicBezTo>
                  <a:close/>
                  <a:moveTo>
                    <a:pt x="13475" y="3694"/>
                  </a:moveTo>
                  <a:cubicBezTo>
                    <a:pt x="11004" y="3694"/>
                    <a:pt x="9005" y="5699"/>
                    <a:pt x="9005" y="8169"/>
                  </a:cubicBezTo>
                  <a:cubicBezTo>
                    <a:pt x="9005" y="9310"/>
                    <a:pt x="9430" y="10348"/>
                    <a:pt x="10132" y="11138"/>
                  </a:cubicBezTo>
                  <a:lnTo>
                    <a:pt x="9505" y="11765"/>
                  </a:lnTo>
                  <a:lnTo>
                    <a:pt x="9472" y="11726"/>
                  </a:lnTo>
                  <a:cubicBezTo>
                    <a:pt x="9292" y="11547"/>
                    <a:pt x="9050" y="11446"/>
                    <a:pt x="8796" y="11446"/>
                  </a:cubicBezTo>
                  <a:cubicBezTo>
                    <a:pt x="8542" y="11446"/>
                    <a:pt x="8305" y="11547"/>
                    <a:pt x="8125" y="11726"/>
                  </a:cubicBezTo>
                  <a:lnTo>
                    <a:pt x="3975" y="15877"/>
                  </a:lnTo>
                  <a:cubicBezTo>
                    <a:pt x="3795" y="16057"/>
                    <a:pt x="3694" y="16299"/>
                    <a:pt x="3694" y="16553"/>
                  </a:cubicBezTo>
                  <a:cubicBezTo>
                    <a:pt x="3694" y="16807"/>
                    <a:pt x="3795" y="17044"/>
                    <a:pt x="3975" y="17224"/>
                  </a:cubicBezTo>
                  <a:lnTo>
                    <a:pt x="4393" y="17647"/>
                  </a:lnTo>
                  <a:cubicBezTo>
                    <a:pt x="4572" y="17827"/>
                    <a:pt x="4815" y="17928"/>
                    <a:pt x="5069" y="17928"/>
                  </a:cubicBezTo>
                  <a:cubicBezTo>
                    <a:pt x="5323" y="17928"/>
                    <a:pt x="5560" y="17827"/>
                    <a:pt x="5739" y="17647"/>
                  </a:cubicBezTo>
                  <a:lnTo>
                    <a:pt x="9896" y="13497"/>
                  </a:lnTo>
                  <a:cubicBezTo>
                    <a:pt x="10076" y="13317"/>
                    <a:pt x="10171" y="13075"/>
                    <a:pt x="10171" y="12820"/>
                  </a:cubicBezTo>
                  <a:cubicBezTo>
                    <a:pt x="10171" y="12566"/>
                    <a:pt x="10076" y="12329"/>
                    <a:pt x="9896" y="12150"/>
                  </a:cubicBezTo>
                  <a:lnTo>
                    <a:pt x="9879" y="12133"/>
                  </a:lnTo>
                  <a:lnTo>
                    <a:pt x="10506" y="11512"/>
                  </a:lnTo>
                  <a:cubicBezTo>
                    <a:pt x="11296" y="12214"/>
                    <a:pt x="12334" y="12639"/>
                    <a:pt x="13475" y="12639"/>
                  </a:cubicBezTo>
                  <a:cubicBezTo>
                    <a:pt x="15945" y="12639"/>
                    <a:pt x="17950" y="10640"/>
                    <a:pt x="17950" y="8169"/>
                  </a:cubicBezTo>
                  <a:cubicBezTo>
                    <a:pt x="17950" y="5699"/>
                    <a:pt x="15945" y="3694"/>
                    <a:pt x="13475" y="3694"/>
                  </a:cubicBezTo>
                  <a:close/>
                  <a:moveTo>
                    <a:pt x="13475" y="4239"/>
                  </a:moveTo>
                  <a:cubicBezTo>
                    <a:pt x="15644" y="4239"/>
                    <a:pt x="17405" y="6000"/>
                    <a:pt x="17405" y="8169"/>
                  </a:cubicBezTo>
                  <a:cubicBezTo>
                    <a:pt x="17405" y="10339"/>
                    <a:pt x="15644" y="12095"/>
                    <a:pt x="13475" y="12095"/>
                  </a:cubicBezTo>
                  <a:cubicBezTo>
                    <a:pt x="11305" y="12095"/>
                    <a:pt x="9549" y="10339"/>
                    <a:pt x="9549" y="8169"/>
                  </a:cubicBezTo>
                  <a:cubicBezTo>
                    <a:pt x="9549" y="6000"/>
                    <a:pt x="11305" y="4239"/>
                    <a:pt x="13475" y="4239"/>
                  </a:cubicBezTo>
                  <a:close/>
                  <a:moveTo>
                    <a:pt x="13508" y="4926"/>
                  </a:moveTo>
                  <a:cubicBezTo>
                    <a:pt x="11781" y="4926"/>
                    <a:pt x="10379" y="6327"/>
                    <a:pt x="10379" y="8054"/>
                  </a:cubicBezTo>
                  <a:cubicBezTo>
                    <a:pt x="10379" y="9781"/>
                    <a:pt x="11781" y="11177"/>
                    <a:pt x="13508" y="11177"/>
                  </a:cubicBezTo>
                  <a:cubicBezTo>
                    <a:pt x="15234" y="11177"/>
                    <a:pt x="16630" y="9781"/>
                    <a:pt x="16630" y="8054"/>
                  </a:cubicBezTo>
                  <a:cubicBezTo>
                    <a:pt x="16630" y="6327"/>
                    <a:pt x="15234" y="4926"/>
                    <a:pt x="13508" y="4926"/>
                  </a:cubicBezTo>
                  <a:close/>
                  <a:moveTo>
                    <a:pt x="13508" y="5305"/>
                  </a:moveTo>
                  <a:cubicBezTo>
                    <a:pt x="15024" y="5305"/>
                    <a:pt x="16251" y="6538"/>
                    <a:pt x="16251" y="8054"/>
                  </a:cubicBezTo>
                  <a:cubicBezTo>
                    <a:pt x="16251" y="9570"/>
                    <a:pt x="15024" y="10797"/>
                    <a:pt x="13508" y="10797"/>
                  </a:cubicBezTo>
                  <a:cubicBezTo>
                    <a:pt x="11991" y="10797"/>
                    <a:pt x="10759" y="9570"/>
                    <a:pt x="10759" y="8054"/>
                  </a:cubicBezTo>
                  <a:cubicBezTo>
                    <a:pt x="10759" y="6538"/>
                    <a:pt x="11991" y="5305"/>
                    <a:pt x="13508" y="5305"/>
                  </a:cubicBezTo>
                  <a:close/>
                  <a:moveTo>
                    <a:pt x="8796" y="11974"/>
                  </a:moveTo>
                  <a:cubicBezTo>
                    <a:pt x="8909" y="11974"/>
                    <a:pt x="9018" y="12020"/>
                    <a:pt x="9098" y="12100"/>
                  </a:cubicBezTo>
                  <a:lnTo>
                    <a:pt x="9522" y="12523"/>
                  </a:lnTo>
                  <a:cubicBezTo>
                    <a:pt x="9602" y="12604"/>
                    <a:pt x="9643" y="12707"/>
                    <a:pt x="9643" y="12820"/>
                  </a:cubicBezTo>
                  <a:cubicBezTo>
                    <a:pt x="9643" y="12934"/>
                    <a:pt x="9602" y="13043"/>
                    <a:pt x="9522" y="13123"/>
                  </a:cubicBezTo>
                  <a:lnTo>
                    <a:pt x="5366" y="17273"/>
                  </a:lnTo>
                  <a:cubicBezTo>
                    <a:pt x="5205" y="17434"/>
                    <a:pt x="4927" y="17434"/>
                    <a:pt x="4766" y="17273"/>
                  </a:cubicBezTo>
                  <a:lnTo>
                    <a:pt x="4349" y="16850"/>
                  </a:lnTo>
                  <a:cubicBezTo>
                    <a:pt x="4269" y="16770"/>
                    <a:pt x="4222" y="16666"/>
                    <a:pt x="4222" y="16553"/>
                  </a:cubicBezTo>
                  <a:cubicBezTo>
                    <a:pt x="4222" y="16440"/>
                    <a:pt x="4268" y="16331"/>
                    <a:pt x="4349" y="16251"/>
                  </a:cubicBezTo>
                  <a:lnTo>
                    <a:pt x="8499" y="12100"/>
                  </a:lnTo>
                  <a:cubicBezTo>
                    <a:pt x="8579" y="12020"/>
                    <a:pt x="8683" y="11974"/>
                    <a:pt x="8796" y="11974"/>
                  </a:cubicBezTo>
                  <a:close/>
                </a:path>
              </a:pathLst>
            </a:custGeom>
            <a:solidFill>
              <a:srgbClr val="4BA8D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algn="ctr"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9CB424C-AF9B-B44F-8AA3-77351DDAB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3815" y="4520844"/>
              <a:ext cx="603250" cy="60325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B14AF9F-F786-864D-8944-3928DCC40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3815" y="5510770"/>
              <a:ext cx="603250" cy="60325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4797D11-B60B-6643-8006-35AC270D0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3815" y="2644783"/>
              <a:ext cx="603250" cy="603250"/>
            </a:xfrm>
            <a:prstGeom prst="rect">
              <a:avLst/>
            </a:prstGeom>
          </p:spPr>
        </p:pic>
        <p:sp>
          <p:nvSpPr>
            <p:cNvPr id="14" name="Shape 338">
              <a:extLst>
                <a:ext uri="{FF2B5EF4-FFF2-40B4-BE49-F238E27FC236}">
                  <a16:creationId xmlns:a16="http://schemas.microsoft.com/office/drawing/2014/main" id="{CCD2BA90-69F8-CA45-9A60-721670B4F78F}"/>
                </a:ext>
              </a:extLst>
            </p:cNvPr>
            <p:cNvSpPr/>
            <p:nvPr/>
          </p:nvSpPr>
          <p:spPr>
            <a:xfrm>
              <a:off x="1533647" y="3660252"/>
              <a:ext cx="3199366" cy="43088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>
              <a:lvl1pPr algn="l">
                <a:defRPr sz="3000">
                  <a:solidFill>
                    <a:srgbClr val="4D4D4D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 lvl="0">
                <a:defRPr sz="1800"/>
              </a:pPr>
              <a:r>
                <a:rPr lang="en-US" sz="1400" b="1">
                  <a:solidFill>
                    <a:schemeClr val="tx1"/>
                  </a:solidFill>
                  <a:latin typeface="+mn-lt"/>
                  <a:ea typeface="Source Sans Pro Semibold"/>
                  <a:cs typeface="Source Sans Pro Semibold"/>
                  <a:sym typeface="Source Sans Pro Semibold"/>
                </a:rPr>
                <a:t>ed2go Branding</a:t>
              </a:r>
            </a:p>
            <a:p>
              <a:pPr lvl="0">
                <a:defRPr sz="1800"/>
              </a:pPr>
              <a:r>
                <a:rPr lang="en-US" sz="1400">
                  <a:solidFill>
                    <a:schemeClr val="tx1"/>
                  </a:solidFill>
                  <a:latin typeface="+mn-lt"/>
                </a:rPr>
                <a:t>Is it present? Is it contextually relevant?</a:t>
              </a:r>
            </a:p>
          </p:txBody>
        </p:sp>
        <p:sp>
          <p:nvSpPr>
            <p:cNvPr id="15" name="Shape 338">
              <a:extLst>
                <a:ext uri="{FF2B5EF4-FFF2-40B4-BE49-F238E27FC236}">
                  <a16:creationId xmlns:a16="http://schemas.microsoft.com/office/drawing/2014/main" id="{D6E2A3B2-E01B-9647-9348-CFD54E576A24}"/>
                </a:ext>
              </a:extLst>
            </p:cNvPr>
            <p:cNvSpPr/>
            <p:nvPr/>
          </p:nvSpPr>
          <p:spPr>
            <a:xfrm>
              <a:off x="1533646" y="4549570"/>
              <a:ext cx="3395153" cy="64633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t">
              <a:spAutoFit/>
            </a:bodyPr>
            <a:lstStyle>
              <a:lvl1pPr algn="l">
                <a:defRPr sz="3000">
                  <a:solidFill>
                    <a:srgbClr val="4D4D4D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 lvl="0">
                <a:defRPr sz="1800"/>
              </a:pPr>
              <a:r>
                <a:rPr lang="en-US" sz="1400" b="1">
                  <a:solidFill>
                    <a:schemeClr val="tx1"/>
                  </a:solidFill>
                  <a:latin typeface="+mn-lt"/>
                  <a:ea typeface="Source Sans Pro Semibold"/>
                  <a:cs typeface="Source Sans Pro Semibold"/>
                  <a:sym typeface="Source Sans Pro Semibold"/>
                </a:rPr>
                <a:t>Vendor Differentiation</a:t>
              </a:r>
            </a:p>
            <a:p>
              <a:pPr>
                <a:defRPr sz="1800"/>
              </a:pPr>
              <a:r>
                <a:rPr lang="en-US" sz="1400">
                  <a:solidFill>
                    <a:schemeClr val="tx1"/>
                  </a:solidFill>
                  <a:latin typeface="+mn-lt"/>
                </a:rPr>
                <a:t>Are multiple vendors present? </a:t>
              </a:r>
            </a:p>
            <a:p>
              <a:pPr lvl="0">
                <a:defRPr sz="1800"/>
              </a:pPr>
              <a:r>
                <a:rPr lang="en-US" sz="1400">
                  <a:solidFill>
                    <a:schemeClr val="tx1"/>
                  </a:solidFill>
                  <a:latin typeface="+mn-lt"/>
                </a:rPr>
                <a:t>How are they differentiated?</a:t>
              </a:r>
            </a:p>
          </p:txBody>
        </p:sp>
        <p:sp>
          <p:nvSpPr>
            <p:cNvPr id="16" name="Shape 338">
              <a:extLst>
                <a:ext uri="{FF2B5EF4-FFF2-40B4-BE49-F238E27FC236}">
                  <a16:creationId xmlns:a16="http://schemas.microsoft.com/office/drawing/2014/main" id="{C0AAB627-5960-6A45-BB3F-954FFC4F1F6F}"/>
                </a:ext>
              </a:extLst>
            </p:cNvPr>
            <p:cNvSpPr/>
            <p:nvPr/>
          </p:nvSpPr>
          <p:spPr>
            <a:xfrm>
              <a:off x="1533647" y="5535357"/>
              <a:ext cx="3199366" cy="64633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>
              <a:lvl1pPr algn="l">
                <a:defRPr sz="3000">
                  <a:solidFill>
                    <a:srgbClr val="4D4D4D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 lvl="0">
                <a:defRPr sz="1800"/>
              </a:pPr>
              <a:r>
                <a:rPr lang="en-US" sz="1400" b="1">
                  <a:solidFill>
                    <a:schemeClr val="tx1"/>
                  </a:solidFill>
                  <a:latin typeface="+mn-lt"/>
                  <a:ea typeface="Source Sans Pro Semibold"/>
                  <a:cs typeface="Source Sans Pro Semibold"/>
                  <a:sym typeface="Source Sans Pro Semibold"/>
                </a:rPr>
                <a:t>Expertise, Authority, Trust (E.A.T.)</a:t>
              </a:r>
            </a:p>
            <a:p>
              <a:pPr lvl="0">
                <a:defRPr sz="1800"/>
              </a:pPr>
              <a:r>
                <a:rPr lang="en-US" sz="1400">
                  <a:solidFill>
                    <a:schemeClr val="tx1"/>
                  </a:solidFill>
                  <a:latin typeface="+mn-lt"/>
                </a:rPr>
                <a:t>Are E.A.T. factors present? </a:t>
              </a:r>
            </a:p>
            <a:p>
              <a:pPr lvl="0">
                <a:defRPr sz="1800"/>
              </a:pPr>
              <a:r>
                <a:rPr lang="en-US" sz="1400">
                  <a:solidFill>
                    <a:schemeClr val="tx1"/>
                  </a:solidFill>
                  <a:latin typeface="+mn-lt"/>
                </a:rPr>
                <a:t>Are they well-executed?</a:t>
              </a:r>
            </a:p>
          </p:txBody>
        </p:sp>
        <p:sp>
          <p:nvSpPr>
            <p:cNvPr id="17" name="Shape 338">
              <a:extLst>
                <a:ext uri="{FF2B5EF4-FFF2-40B4-BE49-F238E27FC236}">
                  <a16:creationId xmlns:a16="http://schemas.microsoft.com/office/drawing/2014/main" id="{F4CF25B1-4CE9-8E4C-AA6C-D3EF3FBC24A2}"/>
                </a:ext>
              </a:extLst>
            </p:cNvPr>
            <p:cNvSpPr/>
            <p:nvPr/>
          </p:nvSpPr>
          <p:spPr>
            <a:xfrm>
              <a:off x="7377482" y="2698375"/>
              <a:ext cx="3766930" cy="64633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>
              <a:lvl1pPr algn="l">
                <a:defRPr sz="3000">
                  <a:solidFill>
                    <a:srgbClr val="4D4D4D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 lvl="0">
                <a:defRPr sz="1800"/>
              </a:pPr>
              <a:r>
                <a:rPr lang="en-US" sz="1400" b="1">
                  <a:solidFill>
                    <a:schemeClr val="tx1"/>
                  </a:solidFill>
                  <a:latin typeface="+mn-lt"/>
                  <a:ea typeface="Source Sans Pro Semibold"/>
                  <a:cs typeface="Source Sans Pro Semibold"/>
                  <a:sym typeface="Source Sans Pro Semibold"/>
                </a:rPr>
                <a:t>Intuitive, Accessible</a:t>
              </a:r>
            </a:p>
            <a:p>
              <a:pPr lvl="0">
                <a:defRPr sz="1800"/>
              </a:pPr>
              <a:r>
                <a:rPr lang="en-US" sz="1400">
                  <a:solidFill>
                    <a:schemeClr val="tx1"/>
                  </a:solidFill>
                  <a:latin typeface="+mn-lt"/>
                </a:rPr>
                <a:t>Is the site easy to use and accessibility compliant? </a:t>
              </a:r>
            </a:p>
            <a:p>
              <a:pPr lvl="0">
                <a:defRPr sz="1800"/>
              </a:pPr>
              <a:r>
                <a:rPr lang="en-US" sz="1400">
                  <a:solidFill>
                    <a:schemeClr val="tx1"/>
                  </a:solidFill>
                  <a:latin typeface="+mn-lt"/>
                </a:rPr>
                <a:t>Is the interface unobtrusive?</a:t>
              </a:r>
            </a:p>
          </p:txBody>
        </p:sp>
        <p:sp>
          <p:nvSpPr>
            <p:cNvPr id="18" name="Shape 338">
              <a:extLst>
                <a:ext uri="{FF2B5EF4-FFF2-40B4-BE49-F238E27FC236}">
                  <a16:creationId xmlns:a16="http://schemas.microsoft.com/office/drawing/2014/main" id="{C08CF6BE-6730-A54C-9728-31BCA96F3BF5}"/>
                </a:ext>
              </a:extLst>
            </p:cNvPr>
            <p:cNvSpPr/>
            <p:nvPr/>
          </p:nvSpPr>
          <p:spPr>
            <a:xfrm>
              <a:off x="7377482" y="3616091"/>
              <a:ext cx="3766923" cy="64633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>
              <a:lvl1pPr algn="l">
                <a:defRPr sz="3000">
                  <a:solidFill>
                    <a:srgbClr val="4D4D4D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 lvl="0">
                <a:defRPr sz="1800"/>
              </a:pPr>
              <a:r>
                <a:rPr lang="en-US" sz="1400" b="1">
                  <a:solidFill>
                    <a:schemeClr val="tx1"/>
                  </a:solidFill>
                  <a:latin typeface="+mn-lt"/>
                  <a:ea typeface="Source Sans Pro Semibold"/>
                  <a:cs typeface="Source Sans Pro Semibold"/>
                  <a:sym typeface="Source Sans Pro Semibold"/>
                </a:rPr>
                <a:t>Integrated Experience</a:t>
              </a:r>
            </a:p>
            <a:p>
              <a:pPr lvl="0">
                <a:defRPr sz="1800"/>
              </a:pPr>
              <a:r>
                <a:rPr lang="en-US" sz="1400">
                  <a:solidFill>
                    <a:schemeClr val="tx1"/>
                  </a:solidFill>
                  <a:latin typeface="+mn-lt"/>
                </a:rPr>
                <a:t>Does the presentation of ed2go courses feel like it’s part of the site, or a disconnected experience?</a:t>
              </a:r>
            </a:p>
          </p:txBody>
        </p:sp>
        <p:sp>
          <p:nvSpPr>
            <p:cNvPr id="19" name="Shape 338">
              <a:extLst>
                <a:ext uri="{FF2B5EF4-FFF2-40B4-BE49-F238E27FC236}">
                  <a16:creationId xmlns:a16="http://schemas.microsoft.com/office/drawing/2014/main" id="{65FC8060-D594-B147-95E1-6EE41FF0EC89}"/>
                </a:ext>
              </a:extLst>
            </p:cNvPr>
            <p:cNvSpPr/>
            <p:nvPr/>
          </p:nvSpPr>
          <p:spPr>
            <a:xfrm>
              <a:off x="7377483" y="4633519"/>
              <a:ext cx="3199366" cy="43088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>
              <a:lvl1pPr algn="l">
                <a:defRPr sz="3000">
                  <a:solidFill>
                    <a:srgbClr val="4D4D4D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 lvl="0">
                <a:defRPr sz="1800"/>
              </a:pPr>
              <a:r>
                <a:rPr lang="en-US" sz="1400" b="1">
                  <a:solidFill>
                    <a:schemeClr val="tx1"/>
                  </a:solidFill>
                  <a:latin typeface="+mn-lt"/>
                  <a:ea typeface="Source Sans Pro Semibold"/>
                  <a:cs typeface="Source Sans Pro Semibold"/>
                  <a:sym typeface="Source Sans Pro Semibold"/>
                </a:rPr>
                <a:t>Catalog Visibility/Product Differentiation</a:t>
              </a:r>
            </a:p>
            <a:p>
              <a:pPr lvl="0">
                <a:defRPr sz="1800"/>
              </a:pPr>
              <a:r>
                <a:rPr lang="en-US" sz="1400">
                  <a:solidFill>
                    <a:schemeClr val="tx1"/>
                  </a:solidFill>
                  <a:latin typeface="+mn-lt"/>
                </a:rPr>
                <a:t>Are ed2go courses easy to find?</a:t>
              </a:r>
            </a:p>
          </p:txBody>
        </p:sp>
        <p:sp>
          <p:nvSpPr>
            <p:cNvPr id="20" name="Shape 338">
              <a:extLst>
                <a:ext uri="{FF2B5EF4-FFF2-40B4-BE49-F238E27FC236}">
                  <a16:creationId xmlns:a16="http://schemas.microsoft.com/office/drawing/2014/main" id="{AAB4ECA7-4E1D-5849-B21F-58F06742FF62}"/>
                </a:ext>
              </a:extLst>
            </p:cNvPr>
            <p:cNvSpPr/>
            <p:nvPr/>
          </p:nvSpPr>
          <p:spPr>
            <a:xfrm>
              <a:off x="7377482" y="5542159"/>
              <a:ext cx="3847954" cy="43088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>
              <a:lvl1pPr algn="l">
                <a:defRPr sz="3000">
                  <a:solidFill>
                    <a:srgbClr val="4D4D4D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 lvl="0">
                <a:defRPr sz="1800"/>
              </a:pPr>
              <a:r>
                <a:rPr lang="en-US" sz="1400" b="1">
                  <a:solidFill>
                    <a:schemeClr val="tx1"/>
                  </a:solidFill>
                  <a:latin typeface="+mn-lt"/>
                  <a:ea typeface="Source Sans Pro Semibold"/>
                  <a:cs typeface="Source Sans Pro Semibold"/>
                  <a:sym typeface="Source Sans Pro Semibold"/>
                </a:rPr>
                <a:t>Metadata and Schema</a:t>
              </a:r>
            </a:p>
            <a:p>
              <a:pPr lvl="0">
                <a:defRPr sz="1800"/>
              </a:pPr>
              <a:r>
                <a:rPr lang="en-US" sz="1400">
                  <a:solidFill>
                    <a:schemeClr val="tx1"/>
                  </a:solidFill>
                  <a:latin typeface="+mn-lt"/>
                </a:rPr>
                <a:t>Are SEO optimizations present and well-executed?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53B5B33-F1D3-054C-8063-8B29AA6A70D8}"/>
                </a:ext>
              </a:extLst>
            </p:cNvPr>
            <p:cNvSpPr txBox="1"/>
            <p:nvPr/>
          </p:nvSpPr>
          <p:spPr>
            <a:xfrm>
              <a:off x="773815" y="1956538"/>
              <a:ext cx="2829109" cy="4568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9" tIns="35719" rIns="35719" bIns="35719" numCol="1" spcCol="38100" rtlCol="0" anchor="ctr">
              <a:spAutoFit/>
            </a:bodyPr>
            <a:lstStyle/>
            <a:p>
              <a:pPr algn="ctr" defTabSz="292100" latinLnBrk="1" hangingPunct="0"/>
              <a:r>
                <a:rPr lang="en-US" sz="2500">
                  <a:solidFill>
                    <a:srgbClr val="000000"/>
                  </a:solidFill>
                  <a:sym typeface="Helvetica Light"/>
                </a:rPr>
                <a:t>Visceral look and feel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F9B929-164F-0546-BDC7-E4B691B95712}"/>
                </a:ext>
              </a:extLst>
            </p:cNvPr>
            <p:cNvSpPr txBox="1"/>
            <p:nvPr/>
          </p:nvSpPr>
          <p:spPr>
            <a:xfrm>
              <a:off x="6641618" y="1956538"/>
              <a:ext cx="2653868" cy="4568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9" tIns="35719" rIns="35719" bIns="35719" numCol="1" spcCol="38100" rtlCol="0" anchor="ctr">
              <a:spAutoFit/>
            </a:bodyPr>
            <a:lstStyle/>
            <a:p>
              <a:pPr algn="ctr" defTabSz="292100" latinLnBrk="1" hangingPunct="0"/>
              <a:r>
                <a:rPr lang="en-US" sz="2500">
                  <a:solidFill>
                    <a:srgbClr val="000000"/>
                  </a:solidFill>
                  <a:sym typeface="Helvetica Light"/>
                </a:rPr>
                <a:t>Behavioral Function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2351012-25D2-C14E-83F1-C1C7FA9ED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17651" y="2708813"/>
              <a:ext cx="603250" cy="603250"/>
            </a:xfrm>
            <a:prstGeom prst="rect">
              <a:avLst/>
            </a:prstGeom>
          </p:spPr>
        </p:pic>
        <p:sp>
          <p:nvSpPr>
            <p:cNvPr id="26" name="Shape 350">
              <a:extLst>
                <a:ext uri="{FF2B5EF4-FFF2-40B4-BE49-F238E27FC236}">
                  <a16:creationId xmlns:a16="http://schemas.microsoft.com/office/drawing/2014/main" id="{106FC21C-C371-654B-9BA5-D00EA7853B0F}"/>
                </a:ext>
              </a:extLst>
            </p:cNvPr>
            <p:cNvSpPr/>
            <p:nvPr/>
          </p:nvSpPr>
          <p:spPr>
            <a:xfrm>
              <a:off x="6617651" y="3616091"/>
              <a:ext cx="603346" cy="603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3" y="0"/>
                  </a:moveTo>
                  <a:cubicBezTo>
                    <a:pt x="4838" y="0"/>
                    <a:pt x="0" y="4838"/>
                    <a:pt x="0" y="10803"/>
                  </a:cubicBezTo>
                  <a:cubicBezTo>
                    <a:pt x="0" y="16768"/>
                    <a:pt x="4838" y="21600"/>
                    <a:pt x="10803" y="21600"/>
                  </a:cubicBezTo>
                  <a:cubicBezTo>
                    <a:pt x="16768" y="21600"/>
                    <a:pt x="21600" y="16768"/>
                    <a:pt x="21600" y="10803"/>
                  </a:cubicBezTo>
                  <a:cubicBezTo>
                    <a:pt x="21600" y="4838"/>
                    <a:pt x="16768" y="0"/>
                    <a:pt x="10803" y="0"/>
                  </a:cubicBezTo>
                  <a:close/>
                  <a:moveTo>
                    <a:pt x="10803" y="852"/>
                  </a:moveTo>
                  <a:cubicBezTo>
                    <a:pt x="16298" y="852"/>
                    <a:pt x="20753" y="5307"/>
                    <a:pt x="20753" y="10803"/>
                  </a:cubicBezTo>
                  <a:cubicBezTo>
                    <a:pt x="20753" y="16298"/>
                    <a:pt x="16298" y="20753"/>
                    <a:pt x="10803" y="20753"/>
                  </a:cubicBezTo>
                  <a:cubicBezTo>
                    <a:pt x="5308" y="20753"/>
                    <a:pt x="852" y="16298"/>
                    <a:pt x="852" y="10803"/>
                  </a:cubicBezTo>
                  <a:cubicBezTo>
                    <a:pt x="852" y="5307"/>
                    <a:pt x="5308" y="852"/>
                    <a:pt x="10803" y="852"/>
                  </a:cubicBezTo>
                  <a:close/>
                  <a:moveTo>
                    <a:pt x="5542" y="4398"/>
                  </a:moveTo>
                  <a:cubicBezTo>
                    <a:pt x="5167" y="4385"/>
                    <a:pt x="4866" y="4535"/>
                    <a:pt x="4766" y="5014"/>
                  </a:cubicBezTo>
                  <a:cubicBezTo>
                    <a:pt x="4757" y="5047"/>
                    <a:pt x="4750" y="5084"/>
                    <a:pt x="4750" y="5124"/>
                  </a:cubicBezTo>
                  <a:cubicBezTo>
                    <a:pt x="4750" y="7245"/>
                    <a:pt x="4750" y="9368"/>
                    <a:pt x="4750" y="11490"/>
                  </a:cubicBezTo>
                  <a:cubicBezTo>
                    <a:pt x="4750" y="12400"/>
                    <a:pt x="4750" y="13307"/>
                    <a:pt x="4750" y="14217"/>
                  </a:cubicBezTo>
                  <a:cubicBezTo>
                    <a:pt x="4750" y="15308"/>
                    <a:pt x="5929" y="15547"/>
                    <a:pt x="6740" y="15866"/>
                  </a:cubicBezTo>
                  <a:cubicBezTo>
                    <a:pt x="7171" y="16035"/>
                    <a:pt x="8315" y="16648"/>
                    <a:pt x="8901" y="16416"/>
                  </a:cubicBezTo>
                  <a:cubicBezTo>
                    <a:pt x="9531" y="16663"/>
                    <a:pt x="10652" y="16003"/>
                    <a:pt x="11177" y="15800"/>
                  </a:cubicBezTo>
                  <a:cubicBezTo>
                    <a:pt x="11681" y="15605"/>
                    <a:pt x="12272" y="15445"/>
                    <a:pt x="12650" y="15096"/>
                  </a:cubicBezTo>
                  <a:cubicBezTo>
                    <a:pt x="13237" y="15663"/>
                    <a:pt x="14326" y="15871"/>
                    <a:pt x="15008" y="16130"/>
                  </a:cubicBezTo>
                  <a:cubicBezTo>
                    <a:pt x="15672" y="16382"/>
                    <a:pt x="16889" y="16907"/>
                    <a:pt x="16889" y="15679"/>
                  </a:cubicBezTo>
                  <a:cubicBezTo>
                    <a:pt x="16889" y="14775"/>
                    <a:pt x="16889" y="13873"/>
                    <a:pt x="16889" y="12969"/>
                  </a:cubicBezTo>
                  <a:cubicBezTo>
                    <a:pt x="16889" y="10797"/>
                    <a:pt x="16889" y="8621"/>
                    <a:pt x="16889" y="6449"/>
                  </a:cubicBezTo>
                  <a:cubicBezTo>
                    <a:pt x="16889" y="6408"/>
                    <a:pt x="16881" y="6373"/>
                    <a:pt x="16872" y="6339"/>
                  </a:cubicBezTo>
                  <a:cubicBezTo>
                    <a:pt x="16659" y="5185"/>
                    <a:pt x="14960" y="4975"/>
                    <a:pt x="14035" y="4656"/>
                  </a:cubicBezTo>
                  <a:cubicBezTo>
                    <a:pt x="13595" y="4505"/>
                    <a:pt x="13012" y="4309"/>
                    <a:pt x="12633" y="4464"/>
                  </a:cubicBezTo>
                  <a:cubicBezTo>
                    <a:pt x="12009" y="4185"/>
                    <a:pt x="10857" y="4863"/>
                    <a:pt x="10324" y="5069"/>
                  </a:cubicBezTo>
                  <a:cubicBezTo>
                    <a:pt x="9826" y="5261"/>
                    <a:pt x="9246" y="5422"/>
                    <a:pt x="8868" y="5761"/>
                  </a:cubicBezTo>
                  <a:cubicBezTo>
                    <a:pt x="8490" y="5420"/>
                    <a:pt x="7904" y="5258"/>
                    <a:pt x="7422" y="5069"/>
                  </a:cubicBezTo>
                  <a:cubicBezTo>
                    <a:pt x="6992" y="4900"/>
                    <a:pt x="6166" y="4420"/>
                    <a:pt x="5542" y="4398"/>
                  </a:cubicBezTo>
                  <a:close/>
                  <a:moveTo>
                    <a:pt x="13145" y="5184"/>
                  </a:moveTo>
                  <a:cubicBezTo>
                    <a:pt x="13746" y="5392"/>
                    <a:pt x="14346" y="5604"/>
                    <a:pt x="14948" y="5811"/>
                  </a:cubicBezTo>
                  <a:cubicBezTo>
                    <a:pt x="15361" y="5954"/>
                    <a:pt x="15966" y="6006"/>
                    <a:pt x="16097" y="6498"/>
                  </a:cubicBezTo>
                  <a:cubicBezTo>
                    <a:pt x="16097" y="8600"/>
                    <a:pt x="16097" y="10702"/>
                    <a:pt x="16097" y="12804"/>
                  </a:cubicBezTo>
                  <a:cubicBezTo>
                    <a:pt x="16097" y="13749"/>
                    <a:pt x="16097" y="14695"/>
                    <a:pt x="16097" y="15641"/>
                  </a:cubicBezTo>
                  <a:cubicBezTo>
                    <a:pt x="16097" y="15804"/>
                    <a:pt x="15818" y="15599"/>
                    <a:pt x="15624" y="15525"/>
                  </a:cubicBezTo>
                  <a:cubicBezTo>
                    <a:pt x="14989" y="15284"/>
                    <a:pt x="14357" y="15041"/>
                    <a:pt x="13722" y="14799"/>
                  </a:cubicBezTo>
                  <a:cubicBezTo>
                    <a:pt x="13380" y="14670"/>
                    <a:pt x="13040" y="14576"/>
                    <a:pt x="13040" y="14134"/>
                  </a:cubicBezTo>
                  <a:cubicBezTo>
                    <a:pt x="13040" y="13739"/>
                    <a:pt x="13040" y="13347"/>
                    <a:pt x="13040" y="12952"/>
                  </a:cubicBezTo>
                  <a:cubicBezTo>
                    <a:pt x="13040" y="12411"/>
                    <a:pt x="13040" y="11867"/>
                    <a:pt x="13040" y="11325"/>
                  </a:cubicBezTo>
                  <a:cubicBezTo>
                    <a:pt x="13040" y="10525"/>
                    <a:pt x="13040" y="9728"/>
                    <a:pt x="13040" y="8928"/>
                  </a:cubicBezTo>
                  <a:cubicBezTo>
                    <a:pt x="13040" y="7795"/>
                    <a:pt x="13040" y="6658"/>
                    <a:pt x="13040" y="5525"/>
                  </a:cubicBezTo>
                  <a:cubicBezTo>
                    <a:pt x="13040" y="5413"/>
                    <a:pt x="13040" y="5302"/>
                    <a:pt x="13040" y="5190"/>
                  </a:cubicBezTo>
                  <a:cubicBezTo>
                    <a:pt x="13058" y="5171"/>
                    <a:pt x="13090" y="5165"/>
                    <a:pt x="13145" y="5184"/>
                  </a:cubicBezTo>
                  <a:close/>
                  <a:moveTo>
                    <a:pt x="12249" y="5206"/>
                  </a:moveTo>
                  <a:cubicBezTo>
                    <a:pt x="12249" y="5213"/>
                    <a:pt x="12249" y="5221"/>
                    <a:pt x="12249" y="5228"/>
                  </a:cubicBezTo>
                  <a:cubicBezTo>
                    <a:pt x="12249" y="7315"/>
                    <a:pt x="12249" y="9404"/>
                    <a:pt x="12249" y="11490"/>
                  </a:cubicBezTo>
                  <a:cubicBezTo>
                    <a:pt x="12249" y="11748"/>
                    <a:pt x="12249" y="12007"/>
                    <a:pt x="12249" y="12265"/>
                  </a:cubicBezTo>
                  <a:cubicBezTo>
                    <a:pt x="12249" y="12902"/>
                    <a:pt x="12157" y="13618"/>
                    <a:pt x="12243" y="14261"/>
                  </a:cubicBezTo>
                  <a:cubicBezTo>
                    <a:pt x="12205" y="14694"/>
                    <a:pt x="11591" y="14796"/>
                    <a:pt x="11270" y="14920"/>
                  </a:cubicBezTo>
                  <a:cubicBezTo>
                    <a:pt x="10655" y="15158"/>
                    <a:pt x="10043" y="15398"/>
                    <a:pt x="9428" y="15635"/>
                  </a:cubicBezTo>
                  <a:cubicBezTo>
                    <a:pt x="9318" y="15678"/>
                    <a:pt x="9274" y="15703"/>
                    <a:pt x="9258" y="15696"/>
                  </a:cubicBezTo>
                  <a:cubicBezTo>
                    <a:pt x="9258" y="15624"/>
                    <a:pt x="9258" y="15552"/>
                    <a:pt x="9258" y="15481"/>
                  </a:cubicBezTo>
                  <a:cubicBezTo>
                    <a:pt x="9258" y="15036"/>
                    <a:pt x="9258" y="14590"/>
                    <a:pt x="9258" y="14145"/>
                  </a:cubicBezTo>
                  <a:cubicBezTo>
                    <a:pt x="9258" y="13954"/>
                    <a:pt x="9258" y="13765"/>
                    <a:pt x="9258" y="13574"/>
                  </a:cubicBezTo>
                  <a:cubicBezTo>
                    <a:pt x="9258" y="12397"/>
                    <a:pt x="9258" y="11221"/>
                    <a:pt x="9258" y="10044"/>
                  </a:cubicBezTo>
                  <a:cubicBezTo>
                    <a:pt x="9258" y="8978"/>
                    <a:pt x="9258" y="7910"/>
                    <a:pt x="9258" y="6844"/>
                  </a:cubicBezTo>
                  <a:cubicBezTo>
                    <a:pt x="9258" y="5932"/>
                    <a:pt x="10934" y="5677"/>
                    <a:pt x="11627" y="5410"/>
                  </a:cubicBezTo>
                  <a:cubicBezTo>
                    <a:pt x="11731" y="5370"/>
                    <a:pt x="12164" y="5144"/>
                    <a:pt x="12249" y="5206"/>
                  </a:cubicBezTo>
                  <a:close/>
                  <a:moveTo>
                    <a:pt x="5542" y="5228"/>
                  </a:moveTo>
                  <a:cubicBezTo>
                    <a:pt x="5729" y="5257"/>
                    <a:pt x="7915" y="6109"/>
                    <a:pt x="8219" y="6229"/>
                  </a:cubicBezTo>
                  <a:cubicBezTo>
                    <a:pt x="8344" y="6278"/>
                    <a:pt x="8424" y="6420"/>
                    <a:pt x="8472" y="6614"/>
                  </a:cubicBezTo>
                  <a:cubicBezTo>
                    <a:pt x="8471" y="6639"/>
                    <a:pt x="8466" y="6664"/>
                    <a:pt x="8466" y="6691"/>
                  </a:cubicBezTo>
                  <a:cubicBezTo>
                    <a:pt x="8466" y="7330"/>
                    <a:pt x="8466" y="7970"/>
                    <a:pt x="8466" y="8609"/>
                  </a:cubicBezTo>
                  <a:cubicBezTo>
                    <a:pt x="8466" y="10315"/>
                    <a:pt x="8466" y="12017"/>
                    <a:pt x="8466" y="13722"/>
                  </a:cubicBezTo>
                  <a:cubicBezTo>
                    <a:pt x="8466" y="14337"/>
                    <a:pt x="8368" y="15059"/>
                    <a:pt x="8455" y="15685"/>
                  </a:cubicBezTo>
                  <a:cubicBezTo>
                    <a:pt x="8401" y="15750"/>
                    <a:pt x="8166" y="15579"/>
                    <a:pt x="7988" y="15509"/>
                  </a:cubicBezTo>
                  <a:cubicBezTo>
                    <a:pt x="7363" y="15263"/>
                    <a:pt x="6739" y="15018"/>
                    <a:pt x="6113" y="14772"/>
                  </a:cubicBezTo>
                  <a:cubicBezTo>
                    <a:pt x="5301" y="14453"/>
                    <a:pt x="5542" y="13564"/>
                    <a:pt x="5542" y="12820"/>
                  </a:cubicBezTo>
                  <a:cubicBezTo>
                    <a:pt x="5542" y="10364"/>
                    <a:pt x="5542" y="7910"/>
                    <a:pt x="5542" y="5454"/>
                  </a:cubicBezTo>
                  <a:cubicBezTo>
                    <a:pt x="5542" y="5379"/>
                    <a:pt x="5542" y="5303"/>
                    <a:pt x="5542" y="5228"/>
                  </a:cubicBezTo>
                  <a:close/>
                </a:path>
              </a:pathLst>
            </a:custGeom>
            <a:solidFill>
              <a:srgbClr val="4BA8D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0A73ED6-7880-9A45-8809-73DBC8CFE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17651" y="4556098"/>
              <a:ext cx="603250" cy="60325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6500D2C-4FD0-D142-85F8-693DA386A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17651" y="5517572"/>
              <a:ext cx="603250" cy="603250"/>
            </a:xfrm>
            <a:prstGeom prst="rect">
              <a:avLst/>
            </a:prstGeom>
          </p:spPr>
        </p:pic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D133A0F-2B0F-3C44-930B-CE40C361AB83}"/>
                </a:ext>
              </a:extLst>
            </p:cNvPr>
            <p:cNvCxnSpPr>
              <a:cxnSpLocks/>
            </p:cNvCxnSpPr>
            <p:nvPr/>
          </p:nvCxnSpPr>
          <p:spPr>
            <a:xfrm>
              <a:off x="5563345" y="2100035"/>
              <a:ext cx="0" cy="4020787"/>
            </a:xfrm>
            <a:prstGeom prst="line">
              <a:avLst/>
            </a:prstGeom>
            <a:noFill/>
            <a:ln w="50800" cap="flat">
              <a:solidFill>
                <a:srgbClr val="000000">
                  <a:alpha val="21000"/>
                </a:srgbClr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30" name="Picture 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D5B3F2-A434-8541-A4D9-B2C043119A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84284" y="154582"/>
            <a:ext cx="1604719" cy="46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2101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/>
        </p:nvSpPr>
        <p:spPr>
          <a:xfrm>
            <a:off x="-1" y="403225"/>
            <a:ext cx="603276" cy="356593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sz="1600"/>
          </a:p>
        </p:txBody>
      </p:sp>
      <p:sp>
        <p:nvSpPr>
          <p:cNvPr id="324" name="Shape 324"/>
          <p:cNvSpPr/>
          <p:nvPr/>
        </p:nvSpPr>
        <p:spPr>
          <a:xfrm>
            <a:off x="705428" y="266051"/>
            <a:ext cx="11358176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100">
                <a:solidFill>
                  <a:srgbClr val="333333"/>
                </a:solidFill>
                <a:latin typeface="Calibri"/>
                <a:ea typeface="Source Sans Pro Light"/>
                <a:cs typeface="Source Sans Pro Light"/>
                <a:sym typeface="Source Sans Pro Light"/>
              </a:rPr>
              <a:t>The </a:t>
            </a:r>
            <a:r>
              <a:rPr lang="en-US" sz="4100">
                <a:solidFill>
                  <a:srgbClr val="4BA8DF"/>
                </a:solidFill>
                <a:latin typeface="Calibri"/>
                <a:ea typeface="Source Sans Pro Semibold"/>
                <a:cs typeface="Source Sans Pro Semibold"/>
                <a:sym typeface="Source Sans Pro Semibold"/>
              </a:rPr>
              <a:t>Outcomes</a:t>
            </a:r>
          </a:p>
        </p:txBody>
      </p:sp>
      <p:sp>
        <p:nvSpPr>
          <p:cNvPr id="325" name="Shape 325"/>
          <p:cNvSpPr/>
          <p:nvPr/>
        </p:nvSpPr>
        <p:spPr>
          <a:xfrm>
            <a:off x="11605369" y="6460133"/>
            <a:ext cx="605706" cy="243285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sz="1600"/>
          </a:p>
        </p:txBody>
      </p:sp>
      <p:sp>
        <p:nvSpPr>
          <p:cNvPr id="326" name="Shape 326"/>
          <p:cNvSpPr/>
          <p:nvPr/>
        </p:nvSpPr>
        <p:spPr>
          <a:xfrm>
            <a:off x="7829883" y="6497137"/>
            <a:ext cx="3589862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2200">
                <a:solidFill>
                  <a:srgbClr val="33333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100"/>
              <a:t>www.ed2go.com</a:t>
            </a:r>
            <a:endParaRPr sz="1100"/>
          </a:p>
        </p:txBody>
      </p:sp>
      <p:sp>
        <p:nvSpPr>
          <p:cNvPr id="357" name="Shape 357"/>
          <p:cNvSpPr>
            <a:spLocks noGrp="1"/>
          </p:cNvSpPr>
          <p:nvPr>
            <p:ph type="sldNum" sz="quarter" idx="2"/>
          </p:nvPr>
        </p:nvSpPr>
        <p:spPr>
          <a:xfrm>
            <a:off x="23582294" y="12895262"/>
            <a:ext cx="468301" cy="536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r" defTabSz="584200">
              <a:defRPr sz="2400" b="1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indent="228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fld id="{86CB4B4D-7CA3-9044-876B-883B54F8677D}" type="slidenum">
              <a:rPr lang="en-US" smtClean="0"/>
              <a:pPr lvl="0">
                <a:defRPr sz="1800" b="0">
                  <a:solidFill>
                    <a:srgbClr val="000000"/>
                  </a:solidFill>
                </a:defRPr>
              </a:pPr>
              <a:t>6</a:t>
            </a:fld>
            <a:endParaRPr sz="1200" b="1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8DFDB3-2B99-9B45-91D0-C5F5354C6EFA}"/>
              </a:ext>
            </a:extLst>
          </p:cNvPr>
          <p:cNvSpPr txBox="1"/>
          <p:nvPr/>
        </p:nvSpPr>
        <p:spPr>
          <a:xfrm>
            <a:off x="740597" y="994277"/>
            <a:ext cx="3593069" cy="3491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lvl="0" algn="l">
              <a:defRPr sz="1800"/>
            </a:pPr>
            <a:r>
              <a:rPr lang="en-US" b="1">
                <a:solidFill>
                  <a:srgbClr val="333333"/>
                </a:solidFill>
                <a:ea typeface="Source Sans Pro Semibold"/>
                <a:cs typeface="Source Sans Pro Semibold"/>
                <a:sym typeface="Source Sans Pro Semibold"/>
              </a:rPr>
              <a:t>Average Revenue by Ratings</a:t>
            </a:r>
          </a:p>
        </p:txBody>
      </p:sp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6754F0FA-3089-5541-B1FA-F4A53CF18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20" y="1411376"/>
            <a:ext cx="10794149" cy="4437444"/>
          </a:xfrm>
          <a:prstGeom prst="rect">
            <a:avLst/>
          </a:prstGeom>
          <a:ln>
            <a:solidFill>
              <a:schemeClr val="bg2"/>
            </a:solidFill>
          </a:ln>
          <a:effectLst/>
        </p:spPr>
      </p:pic>
      <p:sp>
        <p:nvSpPr>
          <p:cNvPr id="2" name="5-Point Star 1">
            <a:extLst>
              <a:ext uri="{FF2B5EF4-FFF2-40B4-BE49-F238E27FC236}">
                <a16:creationId xmlns:a16="http://schemas.microsoft.com/office/drawing/2014/main" id="{8EE1B87C-A0D6-3C44-AA04-1A9CDC0FAC8E}"/>
              </a:ext>
            </a:extLst>
          </p:cNvPr>
          <p:cNvSpPr/>
          <p:nvPr/>
        </p:nvSpPr>
        <p:spPr>
          <a:xfrm>
            <a:off x="7401619" y="1411376"/>
            <a:ext cx="428264" cy="4051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C7E0890C-8102-8F4C-8E96-BA35E09A34E2}"/>
              </a:ext>
            </a:extLst>
          </p:cNvPr>
          <p:cNvSpPr/>
          <p:nvPr/>
        </p:nvSpPr>
        <p:spPr>
          <a:xfrm>
            <a:off x="1041721" y="3738623"/>
            <a:ext cx="428264" cy="4051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0E447617-28F5-1549-825D-369959A89F44}"/>
              </a:ext>
            </a:extLst>
          </p:cNvPr>
          <p:cNvSpPr/>
          <p:nvPr/>
        </p:nvSpPr>
        <p:spPr>
          <a:xfrm>
            <a:off x="3159888" y="3761037"/>
            <a:ext cx="428264" cy="4051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B4FF0A-24C8-5649-AEBA-2617EC7B4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4284" y="154582"/>
            <a:ext cx="1604719" cy="46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1901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/>
        </p:nvSpPr>
        <p:spPr>
          <a:xfrm>
            <a:off x="-1" y="403225"/>
            <a:ext cx="603276" cy="356593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sz="1600"/>
          </a:p>
        </p:txBody>
      </p:sp>
      <p:sp>
        <p:nvSpPr>
          <p:cNvPr id="324" name="Shape 324"/>
          <p:cNvSpPr/>
          <p:nvPr/>
        </p:nvSpPr>
        <p:spPr>
          <a:xfrm>
            <a:off x="705428" y="278213"/>
            <a:ext cx="11358176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defRPr sz="1800"/>
            </a:pPr>
            <a:r>
              <a:rPr lang="en-US" sz="4100">
                <a:solidFill>
                  <a:srgbClr val="333333"/>
                </a:solidFill>
                <a:latin typeface="Calibri"/>
                <a:ea typeface="Source Sans Pro Light"/>
                <a:cs typeface="Source Sans Pro Light"/>
                <a:sym typeface="Source Sans Pro Light"/>
              </a:rPr>
              <a:t>SEO Play - </a:t>
            </a:r>
            <a:r>
              <a:rPr lang="en-US" sz="4100">
                <a:solidFill>
                  <a:srgbClr val="4BA8DF"/>
                </a:solidFill>
                <a:latin typeface="Calibri"/>
                <a:ea typeface="Source Sans Pro Semibold"/>
                <a:cs typeface="Source Sans Pro Semibold"/>
                <a:sym typeface="Source Sans Pro Semibold"/>
              </a:rPr>
              <a:t>Course-Specific Landing Pages</a:t>
            </a:r>
          </a:p>
        </p:txBody>
      </p:sp>
      <p:sp>
        <p:nvSpPr>
          <p:cNvPr id="325" name="Shape 325"/>
          <p:cNvSpPr/>
          <p:nvPr/>
        </p:nvSpPr>
        <p:spPr>
          <a:xfrm>
            <a:off x="11605369" y="6460133"/>
            <a:ext cx="605706" cy="243285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sz="1600"/>
          </a:p>
        </p:txBody>
      </p:sp>
      <p:sp>
        <p:nvSpPr>
          <p:cNvPr id="326" name="Shape 326"/>
          <p:cNvSpPr/>
          <p:nvPr/>
        </p:nvSpPr>
        <p:spPr>
          <a:xfrm>
            <a:off x="7829883" y="6497137"/>
            <a:ext cx="3589862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2200">
                <a:solidFill>
                  <a:srgbClr val="33333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100"/>
              <a:t>www.ed2go.com</a:t>
            </a:r>
            <a:endParaRPr sz="1100"/>
          </a:p>
        </p:txBody>
      </p:sp>
      <p:sp>
        <p:nvSpPr>
          <p:cNvPr id="357" name="Shape 357"/>
          <p:cNvSpPr>
            <a:spLocks noGrp="1"/>
          </p:cNvSpPr>
          <p:nvPr>
            <p:ph type="sldNum" sz="quarter" idx="2"/>
          </p:nvPr>
        </p:nvSpPr>
        <p:spPr>
          <a:xfrm>
            <a:off x="23582294" y="12895262"/>
            <a:ext cx="468301" cy="536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r" defTabSz="584200">
              <a:defRPr sz="2400" b="1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indent="228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fld id="{86CB4B4D-7CA3-9044-876B-883B54F8677D}" type="slidenum">
              <a:rPr lang="en-US" smtClean="0"/>
              <a:pPr lvl="0">
                <a:defRPr sz="1800" b="0">
                  <a:solidFill>
                    <a:srgbClr val="000000"/>
                  </a:solidFill>
                </a:defRPr>
              </a:pPr>
              <a:t>7</a:t>
            </a:fld>
            <a:endParaRPr sz="1200" b="1">
              <a:solidFill>
                <a:srgbClr val="FFFFFF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BC807C0-64D9-AA42-A11B-697B5043CB05}"/>
              </a:ext>
            </a:extLst>
          </p:cNvPr>
          <p:cNvSpPr txBox="1"/>
          <p:nvPr/>
        </p:nvSpPr>
        <p:spPr>
          <a:xfrm>
            <a:off x="603276" y="1276119"/>
            <a:ext cx="7579830" cy="167257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r>
              <a:rPr lang="en-US" sz="2400" b="1"/>
              <a:t>Create individual course landing pages</a:t>
            </a:r>
            <a:r>
              <a:rPr lang="en-US" sz="2400"/>
              <a:t> </a:t>
            </a:r>
            <a:r>
              <a:rPr lang="en-US" sz="2400" b="1"/>
              <a:t>on your website.</a:t>
            </a:r>
          </a:p>
          <a:p>
            <a:endParaRPr lang="en-US" sz="2000"/>
          </a:p>
          <a:p>
            <a:r>
              <a:rPr lang="en-US" sz="2000"/>
              <a:t>Highlight Advanced Career Training courses that prepare learners for in-demand jobs in your community. We’ll provide the local job data to help you decide on the courses you want to feature.  </a:t>
            </a:r>
            <a:endParaRPr lang="en-US" sz="2000">
              <a:cs typeface="Calibri"/>
            </a:endParaRPr>
          </a:p>
        </p:txBody>
      </p:sp>
      <p:pic>
        <p:nvPicPr>
          <p:cNvPr id="3" name="Picture 2" descr="A person standing in a kitchen&#10;&#10;Description automatically generated">
            <a:extLst>
              <a:ext uri="{FF2B5EF4-FFF2-40B4-BE49-F238E27FC236}">
                <a16:creationId xmlns:a16="http://schemas.microsoft.com/office/drawing/2014/main" id="{CC96112F-B8EE-FF45-AA52-B3D2D15F7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5345" y="3195896"/>
            <a:ext cx="3454400" cy="19431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person standing in front of a store&#10;&#10;Description automatically generated">
            <a:extLst>
              <a:ext uri="{FF2B5EF4-FFF2-40B4-BE49-F238E27FC236}">
                <a16:creationId xmlns:a16="http://schemas.microsoft.com/office/drawing/2014/main" id="{08C4EA33-A520-9F4A-9366-F8318B965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3822" y="1337434"/>
            <a:ext cx="3454400" cy="19431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A person using a computer&#10;&#10;Description automatically generated">
            <a:extLst>
              <a:ext uri="{FF2B5EF4-FFF2-40B4-BE49-F238E27FC236}">
                <a16:creationId xmlns:a16="http://schemas.microsoft.com/office/drawing/2014/main" id="{CC5389A1-877F-044B-896F-E30B9D923C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625"/>
          <a:stretch/>
        </p:blipFill>
        <p:spPr>
          <a:xfrm>
            <a:off x="6205919" y="4059630"/>
            <a:ext cx="2876680" cy="19431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2A2E50-06F6-2447-991A-0CBB451742D9}"/>
              </a:ext>
            </a:extLst>
          </p:cNvPr>
          <p:cNvSpPr txBox="1"/>
          <p:nvPr/>
        </p:nvSpPr>
        <p:spPr>
          <a:xfrm>
            <a:off x="603275" y="3195896"/>
            <a:ext cx="4456541" cy="3447098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 b="1"/>
              <a:t>Top Career Training courses include:</a:t>
            </a:r>
            <a:endParaRPr lang="en-US" b="1"/>
          </a:p>
          <a:p>
            <a:pPr marL="285750" indent="-285750">
              <a:buFont typeface="Arial"/>
              <a:buChar char="•"/>
            </a:pPr>
            <a:r>
              <a:rPr lang="en-US"/>
              <a:t>Pharmacy Technician</a:t>
            </a: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Freight Broker/Agent Training</a:t>
            </a: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Medical Billing and Coding</a:t>
            </a: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CompTIA A+ Certification Training</a:t>
            </a: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Certified Paralegal</a:t>
            </a: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Certified Clinical Medical Assistant (CCMA)</a:t>
            </a: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Certified Physical Therapy Aide</a:t>
            </a: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Clinical Dental Assistant</a:t>
            </a: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Veterinary Assistant</a:t>
            </a: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/>
              <a:t>NASM Certified Personal Trainer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Human Resources Professional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C6F249-9215-B345-8C06-0E23CDE451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4284" y="154582"/>
            <a:ext cx="1604719" cy="46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7453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Text, letter&#10;&#10;Description automatically generated">
            <a:extLst>
              <a:ext uri="{FF2B5EF4-FFF2-40B4-BE49-F238E27FC236}">
                <a16:creationId xmlns:a16="http://schemas.microsoft.com/office/drawing/2014/main" id="{2E2571C0-B17E-4DB8-8DD5-FDC29AA63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94" y="1415918"/>
            <a:ext cx="3845010" cy="4932322"/>
          </a:xfrm>
          <a:prstGeom prst="rect">
            <a:avLst/>
          </a:prstGeom>
        </p:spPr>
      </p:pic>
      <p:sp>
        <p:nvSpPr>
          <p:cNvPr id="323" name="Shape 323"/>
          <p:cNvSpPr/>
          <p:nvPr/>
        </p:nvSpPr>
        <p:spPr>
          <a:xfrm>
            <a:off x="-1" y="403225"/>
            <a:ext cx="603276" cy="356593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sz="1600"/>
          </a:p>
        </p:txBody>
      </p:sp>
      <p:sp>
        <p:nvSpPr>
          <p:cNvPr id="324" name="Shape 324"/>
          <p:cNvSpPr/>
          <p:nvPr/>
        </p:nvSpPr>
        <p:spPr>
          <a:xfrm>
            <a:off x="705428" y="266051"/>
            <a:ext cx="11358176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lang="en-US" sz="4100">
                <a:solidFill>
                  <a:srgbClr val="333333"/>
                </a:solidFill>
                <a:latin typeface="Calibri"/>
                <a:ea typeface="Source Sans Pro Light"/>
                <a:cs typeface="Source Sans Pro Light"/>
                <a:sym typeface="Source Sans Pro Light"/>
              </a:rPr>
              <a:t>How We Help </a:t>
            </a:r>
            <a:r>
              <a:rPr lang="en-US" sz="4100">
                <a:solidFill>
                  <a:srgbClr val="4BA8DF"/>
                </a:solidFill>
                <a:latin typeface="Calibri"/>
                <a:ea typeface="Source Sans Pro Semibold"/>
                <a:cs typeface="Source Sans Pro Semibold"/>
                <a:sym typeface="Source Sans Pro Semibold"/>
              </a:rPr>
              <a:t>Build the Landing Pages</a:t>
            </a:r>
          </a:p>
        </p:txBody>
      </p:sp>
      <p:sp>
        <p:nvSpPr>
          <p:cNvPr id="325" name="Shape 325"/>
          <p:cNvSpPr/>
          <p:nvPr/>
        </p:nvSpPr>
        <p:spPr>
          <a:xfrm>
            <a:off x="11605369" y="6460133"/>
            <a:ext cx="605706" cy="243285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sz="1600"/>
          </a:p>
        </p:txBody>
      </p:sp>
      <p:sp>
        <p:nvSpPr>
          <p:cNvPr id="326" name="Shape 326"/>
          <p:cNvSpPr/>
          <p:nvPr/>
        </p:nvSpPr>
        <p:spPr>
          <a:xfrm>
            <a:off x="7829883" y="6497137"/>
            <a:ext cx="3589862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2200">
                <a:solidFill>
                  <a:srgbClr val="33333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100"/>
              <a:t>www.ed2go.com</a:t>
            </a:r>
            <a:endParaRPr sz="1100"/>
          </a:p>
        </p:txBody>
      </p:sp>
      <p:sp>
        <p:nvSpPr>
          <p:cNvPr id="357" name="Shape 357"/>
          <p:cNvSpPr>
            <a:spLocks noGrp="1"/>
          </p:cNvSpPr>
          <p:nvPr>
            <p:ph type="sldNum" sz="quarter" idx="2"/>
          </p:nvPr>
        </p:nvSpPr>
        <p:spPr>
          <a:xfrm>
            <a:off x="23582294" y="12895262"/>
            <a:ext cx="468301" cy="536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r" defTabSz="584200">
              <a:defRPr sz="2400" b="1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indent="228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fld id="{86CB4B4D-7CA3-9044-876B-883B54F8677D}" type="slidenum">
              <a:rPr lang="en-US" smtClean="0"/>
              <a:pPr lvl="0">
                <a:defRPr sz="1800" b="0">
                  <a:solidFill>
                    <a:srgbClr val="000000"/>
                  </a:solidFill>
                </a:defRPr>
              </a:pPr>
              <a:t>8</a:t>
            </a:fld>
            <a:endParaRPr sz="1200" b="1">
              <a:solidFill>
                <a:srgbClr val="FFFFFF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BC807C0-64D9-AA42-A11B-697B5043CB05}"/>
              </a:ext>
            </a:extLst>
          </p:cNvPr>
          <p:cNvSpPr txBox="1"/>
          <p:nvPr/>
        </p:nvSpPr>
        <p:spPr>
          <a:xfrm>
            <a:off x="7177271" y="1344662"/>
            <a:ext cx="4478055" cy="505811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base"/>
            <a:r>
              <a:rPr lang="en-US"/>
              <a:t>Our UI/UX designers, copywriters, and SEO experts have built out assets for you to use to build your page. </a:t>
            </a:r>
          </a:p>
          <a:p>
            <a:pPr fontAlgn="base"/>
            <a:endParaRPr lang="en-US"/>
          </a:p>
          <a:p>
            <a:pPr fontAlgn="base"/>
            <a:r>
              <a:rPr lang="en-US" b="1"/>
              <a:t>What we provide:</a:t>
            </a:r>
            <a:r>
              <a:rPr lang="en-US"/>
              <a:t> ​</a:t>
            </a:r>
            <a:endParaRPr lang="en-US">
              <a:cs typeface="Calibri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/>
              <a:t>SEO-rich text</a:t>
            </a:r>
            <a:endParaRPr lang="en-US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Course Images 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Certification logos</a:t>
            </a:r>
            <a:endParaRPr lang="en-US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Enroll Now links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SEO guidelines</a:t>
            </a:r>
            <a:endParaRPr lang="en-US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Website evaluation for placement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ea typeface="+mn-lt"/>
                <a:cs typeface="+mn-lt"/>
              </a:rPr>
              <a:t>PDF reference design</a:t>
            </a:r>
            <a:endParaRPr lang="en-US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The success of this initiative is ultimately dependent on you making the pages look and function like the rest of your website. 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F5C9F4C-8643-214A-B654-D6CD28E17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4284" y="154582"/>
            <a:ext cx="1604719" cy="464772"/>
          </a:xfrm>
          <a:prstGeom prst="rect">
            <a:avLst/>
          </a:prstGeom>
        </p:spPr>
      </p:pic>
      <p:pic>
        <p:nvPicPr>
          <p:cNvPr id="2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893D728-C54C-432F-8935-99ADBCC90D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6757" y="4005334"/>
            <a:ext cx="2743200" cy="1159002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C3F16C5B-0BFA-4170-BCC7-8B7864F1DB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0233" y="1937754"/>
            <a:ext cx="27432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0873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/>
        </p:nvSpPr>
        <p:spPr>
          <a:xfrm>
            <a:off x="-1" y="403225"/>
            <a:ext cx="603276" cy="356593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sz="1600"/>
          </a:p>
        </p:txBody>
      </p:sp>
      <p:sp>
        <p:nvSpPr>
          <p:cNvPr id="324" name="Shape 324"/>
          <p:cNvSpPr/>
          <p:nvPr/>
        </p:nvSpPr>
        <p:spPr>
          <a:xfrm>
            <a:off x="705428" y="266051"/>
            <a:ext cx="11358176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lang="en-US" sz="4100">
                <a:solidFill>
                  <a:srgbClr val="333333"/>
                </a:solidFill>
                <a:latin typeface="Calibri"/>
                <a:ea typeface="Source Sans Pro Light"/>
                <a:cs typeface="Source Sans Pro Light"/>
                <a:sym typeface="Source Sans Pro Light"/>
              </a:rPr>
              <a:t>A Few </a:t>
            </a:r>
            <a:r>
              <a:rPr lang="en-US" sz="4100">
                <a:solidFill>
                  <a:srgbClr val="4BA8DF"/>
                </a:solidFill>
                <a:latin typeface="Calibri"/>
                <a:ea typeface="Source Sans Pro Semibold"/>
                <a:cs typeface="Source Sans Pro Light"/>
                <a:sym typeface="Source Sans Pro Semibold"/>
              </a:rPr>
              <a:t>Examples</a:t>
            </a:r>
            <a:endParaRPr lang="en-US" sz="4100">
              <a:solidFill>
                <a:srgbClr val="4BA8DF"/>
              </a:solidFill>
              <a:latin typeface="Calibri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325" name="Shape 325"/>
          <p:cNvSpPr/>
          <p:nvPr/>
        </p:nvSpPr>
        <p:spPr>
          <a:xfrm>
            <a:off x="11605369" y="6460133"/>
            <a:ext cx="605706" cy="243285"/>
          </a:xfrm>
          <a:prstGeom prst="rect">
            <a:avLst/>
          </a:prstGeom>
          <a:solidFill>
            <a:srgbClr val="4BA8D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4BA8DF"/>
                </a:solidFill>
              </a:defRPr>
            </a:pPr>
            <a:endParaRPr sz="1600"/>
          </a:p>
        </p:txBody>
      </p:sp>
      <p:sp>
        <p:nvSpPr>
          <p:cNvPr id="326" name="Shape 326"/>
          <p:cNvSpPr/>
          <p:nvPr/>
        </p:nvSpPr>
        <p:spPr>
          <a:xfrm>
            <a:off x="7829883" y="6497137"/>
            <a:ext cx="3589862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2200">
                <a:solidFill>
                  <a:srgbClr val="333333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100"/>
              <a:t>www.ed2go.com</a:t>
            </a:r>
            <a:endParaRPr sz="1100"/>
          </a:p>
        </p:txBody>
      </p:sp>
      <p:sp>
        <p:nvSpPr>
          <p:cNvPr id="357" name="Shape 357"/>
          <p:cNvSpPr>
            <a:spLocks noGrp="1"/>
          </p:cNvSpPr>
          <p:nvPr>
            <p:ph type="sldNum" sz="quarter" idx="2"/>
          </p:nvPr>
        </p:nvSpPr>
        <p:spPr>
          <a:xfrm>
            <a:off x="23582294" y="12895262"/>
            <a:ext cx="468301" cy="536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r" defTabSz="584200">
              <a:defRPr sz="2400" b="1">
                <a:solidFill>
                  <a:srgbClr val="FFFFFF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indent="228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fld id="{86CB4B4D-7CA3-9044-876B-883B54F8677D}" type="slidenum">
              <a:rPr lang="en-US" smtClean="0"/>
              <a:pPr lvl="0">
                <a:defRPr sz="1800" b="0">
                  <a:solidFill>
                    <a:srgbClr val="000000"/>
                  </a:solidFill>
                </a:defRPr>
              </a:pPr>
              <a:t>9</a:t>
            </a:fld>
            <a:endParaRPr sz="1200" b="1">
              <a:solidFill>
                <a:srgbClr val="FFFFFF"/>
              </a:solidFill>
            </a:endParaRP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D6B818-1033-2C41-AF6D-582D44188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861" y="762623"/>
            <a:ext cx="4787609" cy="5192783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2B603C3-7ABF-CF4E-B7E4-FC8729EE1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4284" y="154582"/>
            <a:ext cx="1604719" cy="464772"/>
          </a:xfrm>
          <a:prstGeom prst="rect">
            <a:avLst/>
          </a:prstGeom>
        </p:spPr>
      </p:pic>
      <p:pic>
        <p:nvPicPr>
          <p:cNvPr id="2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724965A-08C1-43F9-ACF3-76230E3B82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485" y="1370227"/>
            <a:ext cx="2714263" cy="4114800"/>
          </a:xfrm>
          <a:prstGeom prst="rect">
            <a:avLst/>
          </a:prstGeom>
        </p:spPr>
      </p:pic>
      <p:pic>
        <p:nvPicPr>
          <p:cNvPr id="7" name="Picture 7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E42114BE-9F94-498E-841E-D6DF26E56A7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297" t="-517" r="14096" b="77002"/>
          <a:stretch/>
        </p:blipFill>
        <p:spPr>
          <a:xfrm>
            <a:off x="4796455" y="5825926"/>
            <a:ext cx="4893691" cy="9258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C5F66D-6621-41D4-82DD-F09D15DCA1C8}"/>
              </a:ext>
            </a:extLst>
          </p:cNvPr>
          <p:cNvSpPr txBox="1"/>
          <p:nvPr/>
        </p:nvSpPr>
        <p:spPr>
          <a:xfrm>
            <a:off x="4445865" y="4731177"/>
            <a:ext cx="2435987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600">
                <a:hlinkClick r:id="rId7"/>
              </a:rPr>
              <a:t>Mississippi State University</a:t>
            </a:r>
          </a:p>
        </p:txBody>
      </p:sp>
      <p:pic>
        <p:nvPicPr>
          <p:cNvPr id="3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2F2D076-586D-4F7D-AC40-B476D07220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6332" y="893764"/>
            <a:ext cx="2905760" cy="2561733"/>
          </a:xfrm>
          <a:prstGeom prst="rect">
            <a:avLst/>
          </a:prstGeom>
        </p:spPr>
      </p:pic>
      <p:pic>
        <p:nvPicPr>
          <p:cNvPr id="4" name="Picture 4" descr="A picture containing text, screenshot, indoor, person&#10;&#10;Description automatically generated">
            <a:extLst>
              <a:ext uri="{FF2B5EF4-FFF2-40B4-BE49-F238E27FC236}">
                <a16:creationId xmlns:a16="http://schemas.microsoft.com/office/drawing/2014/main" id="{E5787282-568C-4345-BBEB-8B1E96E630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0150" y="3490141"/>
            <a:ext cx="2589238" cy="316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7069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B2847BD6F43143BB44E6C4108284A6" ma:contentTypeVersion="11" ma:contentTypeDescription="Create a new document." ma:contentTypeScope="" ma:versionID="cb7ca1b36a16a1b198dfd71a1318bc0e">
  <xsd:schema xmlns:xsd="http://www.w3.org/2001/XMLSchema" xmlns:xs="http://www.w3.org/2001/XMLSchema" xmlns:p="http://schemas.microsoft.com/office/2006/metadata/properties" xmlns:ns2="01293a8f-c4d3-4cd4-977e-6277077a9e19" xmlns:ns3="acb9388e-f4b1-4dfd-9b09-b6a9a938ebdb" targetNamespace="http://schemas.microsoft.com/office/2006/metadata/properties" ma:root="true" ma:fieldsID="04cec1e23ba927ece9893c2c2f0e1a3a" ns2:_="" ns3:_="">
    <xsd:import namespace="01293a8f-c4d3-4cd4-977e-6277077a9e19"/>
    <xsd:import namespace="acb9388e-f4b1-4dfd-9b09-b6a9a938eb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93a8f-c4d3-4cd4-977e-6277077a9e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b9388e-f4b1-4dfd-9b09-b6a9a938ebd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cb9388e-f4b1-4dfd-9b09-b6a9a938ebdb">
      <UserInfo>
        <DisplayName>Wyrick, Audrey</DisplayName>
        <AccountId>115</AccountId>
        <AccountType/>
      </UserInfo>
      <UserInfo>
        <DisplayName>Mahan, Tyler</DisplayName>
        <AccountId>132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CDD6CE8-0F87-490C-BFC6-75011E4B2E91}">
  <ds:schemaRefs>
    <ds:schemaRef ds:uri="01293a8f-c4d3-4cd4-977e-6277077a9e19"/>
    <ds:schemaRef ds:uri="acb9388e-f4b1-4dfd-9b09-b6a9a938ebd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071AADA-9B5B-4DB5-8D56-010C99D778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80DF26-7FE1-4B98-BCDD-542DB5E2F330}">
  <ds:schemaRefs>
    <ds:schemaRef ds:uri="01293a8f-c4d3-4cd4-977e-6277077a9e19"/>
    <ds:schemaRef ds:uri="acb9388e-f4b1-4dfd-9b09-b6a9a938ebd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16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Bales, Brian S</dc:creator>
  <cp:revision>3</cp:revision>
  <dcterms:created xsi:type="dcterms:W3CDTF">2020-03-10T19:00:32Z</dcterms:created>
  <dcterms:modified xsi:type="dcterms:W3CDTF">2021-02-11T21:08:06Z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0x010100AEB2847BD6F43143BB44E6C4108284A6</vt:lpwstr>
  </property>
</Properties>
</file>