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00" r:id="rId2"/>
    <p:sldId id="368" r:id="rId3"/>
    <p:sldId id="327" r:id="rId4"/>
    <p:sldId id="2993" r:id="rId5"/>
    <p:sldId id="332" r:id="rId6"/>
    <p:sldId id="2994" r:id="rId7"/>
    <p:sldId id="2974" r:id="rId8"/>
    <p:sldId id="2975" r:id="rId9"/>
    <p:sldId id="2976" r:id="rId10"/>
    <p:sldId id="3002" r:id="rId11"/>
    <p:sldId id="2981" r:id="rId12"/>
    <p:sldId id="3006" r:id="rId13"/>
    <p:sldId id="3004" r:id="rId14"/>
    <p:sldId id="2986" r:id="rId15"/>
    <p:sldId id="2973" r:id="rId16"/>
    <p:sldId id="2997" r:id="rId17"/>
    <p:sldId id="367" r:id="rId18"/>
    <p:sldId id="3001" r:id="rId19"/>
    <p:sldId id="376" r:id="rId20"/>
    <p:sldId id="2999" r:id="rId21"/>
    <p:sldId id="2995" r:id="rId22"/>
    <p:sldId id="329" r:id="rId23"/>
    <p:sldId id="2996" r:id="rId24"/>
    <p:sldId id="307" r:id="rId25"/>
    <p:sldId id="3003" r:id="rId26"/>
    <p:sldId id="2969" r:id="rId27"/>
    <p:sldId id="2970" r:id="rId28"/>
    <p:sldId id="30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BA67F4-C95B-4786-BD2E-322E622427C6}">
          <p14:sldIdLst>
            <p14:sldId id="3000"/>
            <p14:sldId id="368"/>
            <p14:sldId id="327"/>
            <p14:sldId id="2993"/>
            <p14:sldId id="332"/>
            <p14:sldId id="2994"/>
            <p14:sldId id="2974"/>
            <p14:sldId id="2975"/>
            <p14:sldId id="2976"/>
            <p14:sldId id="3002"/>
            <p14:sldId id="2981"/>
            <p14:sldId id="3006"/>
            <p14:sldId id="3004"/>
            <p14:sldId id="2986"/>
            <p14:sldId id="2973"/>
            <p14:sldId id="2997"/>
            <p14:sldId id="367"/>
            <p14:sldId id="3001"/>
            <p14:sldId id="376"/>
            <p14:sldId id="2999"/>
            <p14:sldId id="2995"/>
            <p14:sldId id="329"/>
            <p14:sldId id="2996"/>
            <p14:sldId id="307"/>
            <p14:sldId id="3003"/>
            <p14:sldId id="2969"/>
            <p14:sldId id="2970"/>
            <p14:sldId id="30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yrick, Audrey" initials="WA" lastIdx="9" clrIdx="0">
    <p:extLst>
      <p:ext uri="{19B8F6BF-5375-455C-9EA6-DF929625EA0E}">
        <p15:presenceInfo xmlns:p15="http://schemas.microsoft.com/office/powerpoint/2012/main" userId="S::audrey.wyrick@cengage.com::3374c2d0-d9aa-4491-bec6-0645335e15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8DF"/>
    <a:srgbClr val="354986"/>
    <a:srgbClr val="4B66AA"/>
    <a:srgbClr val="34457C"/>
    <a:srgbClr val="262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yrick, Audrey" userId="3374c2d0-d9aa-4491-bec6-0645335e15ff" providerId="ADAL" clId="{CBB64D6A-0B40-44E4-B087-0353AAF23F6C}"/>
    <pc:docChg chg="custSel modSld">
      <pc:chgData name="Wyrick, Audrey" userId="3374c2d0-d9aa-4491-bec6-0645335e15ff" providerId="ADAL" clId="{CBB64D6A-0B40-44E4-B087-0353AAF23F6C}" dt="2021-04-07T15:04:19.564" v="43" actId="368"/>
      <pc:docMkLst>
        <pc:docMk/>
      </pc:docMkLst>
      <pc:sldChg chg="modNotes">
        <pc:chgData name="Wyrick, Audrey" userId="3374c2d0-d9aa-4491-bec6-0645335e15ff" providerId="ADAL" clId="{CBB64D6A-0B40-44E4-B087-0353AAF23F6C}" dt="2021-04-07T15:04:19.454" v="5" actId="368"/>
        <pc:sldMkLst>
          <pc:docMk/>
          <pc:sldMk cId="2686106613" sldId="327"/>
        </pc:sldMkLst>
      </pc:sldChg>
      <pc:sldChg chg="modNotes">
        <pc:chgData name="Wyrick, Audrey" userId="3374c2d0-d9aa-4491-bec6-0645335e15ff" providerId="ADAL" clId="{CBB64D6A-0B40-44E4-B087-0353AAF23F6C}" dt="2021-04-07T15:04:19.540" v="37" actId="368"/>
        <pc:sldMkLst>
          <pc:docMk/>
          <pc:sldMk cId="3894308398" sldId="329"/>
        </pc:sldMkLst>
      </pc:sldChg>
      <pc:sldChg chg="modNotes">
        <pc:chgData name="Wyrick, Audrey" userId="3374c2d0-d9aa-4491-bec6-0645335e15ff" providerId="ADAL" clId="{CBB64D6A-0B40-44E4-B087-0353AAF23F6C}" dt="2021-04-07T15:04:19.463" v="9" actId="368"/>
        <pc:sldMkLst>
          <pc:docMk/>
          <pc:sldMk cId="4204101984" sldId="332"/>
        </pc:sldMkLst>
      </pc:sldChg>
      <pc:sldChg chg="modNotes">
        <pc:chgData name="Wyrick, Audrey" userId="3374c2d0-d9aa-4491-bec6-0645335e15ff" providerId="ADAL" clId="{CBB64D6A-0B40-44E4-B087-0353AAF23F6C}" dt="2021-04-07T15:04:19.449" v="3" actId="368"/>
        <pc:sldMkLst>
          <pc:docMk/>
          <pc:sldMk cId="1178078979" sldId="368"/>
        </pc:sldMkLst>
      </pc:sldChg>
      <pc:sldChg chg="modNotes">
        <pc:chgData name="Wyrick, Audrey" userId="3374c2d0-d9aa-4491-bec6-0645335e15ff" providerId="ADAL" clId="{CBB64D6A-0B40-44E4-B087-0353AAF23F6C}" dt="2021-04-07T15:04:19.526" v="31" actId="368"/>
        <pc:sldMkLst>
          <pc:docMk/>
          <pc:sldMk cId="4291177214" sldId="376"/>
        </pc:sldMkLst>
      </pc:sldChg>
      <pc:sldChg chg="modNotes">
        <pc:chgData name="Wyrick, Audrey" userId="3374c2d0-d9aa-4491-bec6-0645335e15ff" providerId="ADAL" clId="{CBB64D6A-0B40-44E4-B087-0353AAF23F6C}" dt="2021-04-07T15:04:19.473" v="13" actId="368"/>
        <pc:sldMkLst>
          <pc:docMk/>
          <pc:sldMk cId="2155044107" sldId="2974"/>
        </pc:sldMkLst>
      </pc:sldChg>
      <pc:sldChg chg="modNotes">
        <pc:chgData name="Wyrick, Audrey" userId="3374c2d0-d9aa-4491-bec6-0645335e15ff" providerId="ADAL" clId="{CBB64D6A-0B40-44E4-B087-0353AAF23F6C}" dt="2021-04-07T15:04:19.478" v="15" actId="368"/>
        <pc:sldMkLst>
          <pc:docMk/>
          <pc:sldMk cId="1503174866" sldId="2975"/>
        </pc:sldMkLst>
      </pc:sldChg>
      <pc:sldChg chg="modNotes">
        <pc:chgData name="Wyrick, Audrey" userId="3374c2d0-d9aa-4491-bec6-0645335e15ff" providerId="ADAL" clId="{CBB64D6A-0B40-44E4-B087-0353AAF23F6C}" dt="2021-04-07T15:04:19.483" v="17" actId="368"/>
        <pc:sldMkLst>
          <pc:docMk/>
          <pc:sldMk cId="1473594703" sldId="2976"/>
        </pc:sldMkLst>
      </pc:sldChg>
      <pc:sldChg chg="modNotes">
        <pc:chgData name="Wyrick, Audrey" userId="3374c2d0-d9aa-4491-bec6-0645335e15ff" providerId="ADAL" clId="{CBB64D6A-0B40-44E4-B087-0353AAF23F6C}" dt="2021-04-07T15:04:19.492" v="21" actId="368"/>
        <pc:sldMkLst>
          <pc:docMk/>
          <pc:sldMk cId="4186509596" sldId="2981"/>
        </pc:sldMkLst>
      </pc:sldChg>
      <pc:sldChg chg="modNotes">
        <pc:chgData name="Wyrick, Audrey" userId="3374c2d0-d9aa-4491-bec6-0645335e15ff" providerId="ADAL" clId="{CBB64D6A-0B40-44E4-B087-0353AAF23F6C}" dt="2021-04-07T15:04:19.507" v="27" actId="368"/>
        <pc:sldMkLst>
          <pc:docMk/>
          <pc:sldMk cId="1498506581" sldId="2986"/>
        </pc:sldMkLst>
      </pc:sldChg>
      <pc:sldChg chg="modNotes">
        <pc:chgData name="Wyrick, Audrey" userId="3374c2d0-d9aa-4491-bec6-0645335e15ff" providerId="ADAL" clId="{CBB64D6A-0B40-44E4-B087-0353AAF23F6C}" dt="2021-04-07T15:04:19.459" v="7" actId="368"/>
        <pc:sldMkLst>
          <pc:docMk/>
          <pc:sldMk cId="2940079002" sldId="2993"/>
        </pc:sldMkLst>
      </pc:sldChg>
      <pc:sldChg chg="modNotes">
        <pc:chgData name="Wyrick, Audrey" userId="3374c2d0-d9aa-4491-bec6-0645335e15ff" providerId="ADAL" clId="{CBB64D6A-0B40-44E4-B087-0353AAF23F6C}" dt="2021-04-07T15:04:19.469" v="11" actId="368"/>
        <pc:sldMkLst>
          <pc:docMk/>
          <pc:sldMk cId="3513651345" sldId="2994"/>
        </pc:sldMkLst>
      </pc:sldChg>
      <pc:sldChg chg="modNotes">
        <pc:chgData name="Wyrick, Audrey" userId="3374c2d0-d9aa-4491-bec6-0645335e15ff" providerId="ADAL" clId="{CBB64D6A-0B40-44E4-B087-0353AAF23F6C}" dt="2021-04-07T15:04:19.535" v="35" actId="368"/>
        <pc:sldMkLst>
          <pc:docMk/>
          <pc:sldMk cId="900348012" sldId="2995"/>
        </pc:sldMkLst>
      </pc:sldChg>
      <pc:sldChg chg="modNotes">
        <pc:chgData name="Wyrick, Audrey" userId="3374c2d0-d9aa-4491-bec6-0645335e15ff" providerId="ADAL" clId="{CBB64D6A-0B40-44E4-B087-0353AAF23F6C}" dt="2021-04-07T15:04:19.545" v="39" actId="368"/>
        <pc:sldMkLst>
          <pc:docMk/>
          <pc:sldMk cId="2139782678" sldId="2996"/>
        </pc:sldMkLst>
      </pc:sldChg>
      <pc:sldChg chg="modNotes">
        <pc:chgData name="Wyrick, Audrey" userId="3374c2d0-d9aa-4491-bec6-0645335e15ff" providerId="ADAL" clId="{CBB64D6A-0B40-44E4-B087-0353AAF23F6C}" dt="2021-04-07T15:04:19.530" v="33" actId="368"/>
        <pc:sldMkLst>
          <pc:docMk/>
          <pc:sldMk cId="2298920330" sldId="2999"/>
        </pc:sldMkLst>
      </pc:sldChg>
      <pc:sldChg chg="modNotes">
        <pc:chgData name="Wyrick, Audrey" userId="3374c2d0-d9aa-4491-bec6-0645335e15ff" providerId="ADAL" clId="{CBB64D6A-0B40-44E4-B087-0353AAF23F6C}" dt="2021-04-07T15:04:19.444" v="1" actId="368"/>
        <pc:sldMkLst>
          <pc:docMk/>
          <pc:sldMk cId="2844560475" sldId="3000"/>
        </pc:sldMkLst>
      </pc:sldChg>
      <pc:sldChg chg="modNotes">
        <pc:chgData name="Wyrick, Audrey" userId="3374c2d0-d9aa-4491-bec6-0645335e15ff" providerId="ADAL" clId="{CBB64D6A-0B40-44E4-B087-0353AAF23F6C}" dt="2021-04-07T15:04:19.521" v="29" actId="368"/>
        <pc:sldMkLst>
          <pc:docMk/>
          <pc:sldMk cId="4071012523" sldId="3001"/>
        </pc:sldMkLst>
      </pc:sldChg>
      <pc:sldChg chg="modNotes">
        <pc:chgData name="Wyrick, Audrey" userId="3374c2d0-d9aa-4491-bec6-0645335e15ff" providerId="ADAL" clId="{CBB64D6A-0B40-44E4-B087-0353AAF23F6C}" dt="2021-04-07T15:04:19.487" v="19" actId="368"/>
        <pc:sldMkLst>
          <pc:docMk/>
          <pc:sldMk cId="1047392952" sldId="3002"/>
        </pc:sldMkLst>
      </pc:sldChg>
      <pc:sldChg chg="modNotes">
        <pc:chgData name="Wyrick, Audrey" userId="3374c2d0-d9aa-4491-bec6-0645335e15ff" providerId="ADAL" clId="{CBB64D6A-0B40-44E4-B087-0353AAF23F6C}" dt="2021-04-07T15:04:19.552" v="41" actId="368"/>
        <pc:sldMkLst>
          <pc:docMk/>
          <pc:sldMk cId="3940460964" sldId="3003"/>
        </pc:sldMkLst>
      </pc:sldChg>
      <pc:sldChg chg="modNotes">
        <pc:chgData name="Wyrick, Audrey" userId="3374c2d0-d9aa-4491-bec6-0645335e15ff" providerId="ADAL" clId="{CBB64D6A-0B40-44E4-B087-0353AAF23F6C}" dt="2021-04-07T15:04:19.503" v="25" actId="368"/>
        <pc:sldMkLst>
          <pc:docMk/>
          <pc:sldMk cId="1916349073" sldId="3004"/>
        </pc:sldMkLst>
      </pc:sldChg>
      <pc:sldChg chg="modNotes">
        <pc:chgData name="Wyrick, Audrey" userId="3374c2d0-d9aa-4491-bec6-0645335e15ff" providerId="ADAL" clId="{CBB64D6A-0B40-44E4-B087-0353AAF23F6C}" dt="2021-04-07T15:04:19.564" v="43" actId="368"/>
        <pc:sldMkLst>
          <pc:docMk/>
          <pc:sldMk cId="1963745236" sldId="3005"/>
        </pc:sldMkLst>
      </pc:sldChg>
      <pc:sldChg chg="modNotes">
        <pc:chgData name="Wyrick, Audrey" userId="3374c2d0-d9aa-4491-bec6-0645335e15ff" providerId="ADAL" clId="{CBB64D6A-0B40-44E4-B087-0353AAF23F6C}" dt="2021-04-07T15:04:19.498" v="23" actId="368"/>
        <pc:sldMkLst>
          <pc:docMk/>
          <pc:sldMk cId="2495973906" sldId="300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177395-27FE-43EE-AE86-3D9CC1C756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12FC1-0DB8-4676-8418-675C79948A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9DD27-7304-46F7-9A6A-5B7A9F0AC4C8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4F2B5-FD7F-410E-B324-B00A12C14E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04639-05BC-4739-80B9-EE7A919BE4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ACC62-E50B-4D24-A40E-EA3C8FE6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72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515BD-9D36-4866-9396-5DA467FEBE1C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E74-3C34-4BA9-9FDA-265093F1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095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5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lnSpc>
                <a:spcPct val="125000"/>
              </a:lnSpc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0ECE1-9AB6-4133-953E-FCE89F40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16912800" y="2147483647"/>
            <a:ext cx="661142950" cy="214748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fontAlgn="base"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7C125-3C01-4EEA-9137-9A07200F6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5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16912800" y="2147483647"/>
            <a:ext cx="661142950" cy="214748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11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16912800" y="2147483647"/>
            <a:ext cx="661142950" cy="214748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58B20-9ED7-45F3-A22E-5BEA11186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79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DAB41-246A-49B5-AC29-ABCBE91A0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27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FBB7C-CB2F-4FBC-A3D1-2070C7C7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95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4BF7C-A4CA-4025-B1A8-6BDF74165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2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0ECE1-9AB6-4133-953E-FCE89F40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15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634C2-1AE7-4E9E-BDD6-4899CC6D9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3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E21CD-A5CC-49A8-8B22-6D93E3F40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93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40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9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1ED33-38E5-43B4-ADD4-423BA0CE3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6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47250-496C-46F5-85B4-600A544BA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6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6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A5F7B-2C7D-4CFC-97B8-0DA56FA48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80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A5F7B-2C7D-4CFC-97B8-0DA56FA48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60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16912800" y="2147483647"/>
            <a:ext cx="661142950" cy="214748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fontAlgn="base"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7C125-3C01-4EEA-9137-9A07200F6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6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40864-AA5C-478C-A29E-720043471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08B11-31B0-448F-AC28-6E6C151B3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5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73EE5-D278-48E1-A1EF-3DAD8C3DE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1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54E74-3C34-4BA9-9FDA-265093F18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2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A5F7B-2C7D-4CFC-97B8-0DA56FA48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36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A5F7B-2C7D-4CFC-97B8-0DA56FA48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A5F7B-2C7D-4CFC-97B8-0DA56FA484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2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A9D8-23AA-47B4-8543-76AAD2506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2C826-4442-4F2E-BBD0-30A9104C6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E2B82-D4EF-4CA8-B5B3-1A4BB4FC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1974" y="6464410"/>
            <a:ext cx="540026" cy="257065"/>
          </a:xfrm>
          <a:solidFill>
            <a:srgbClr val="4BA8DF"/>
          </a:solidFill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pPr algn="r"/>
            <a:fld id="{71992908-1E8A-4F15-9939-EC4C2BF19B4D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0C639-A111-44FA-8986-99608753A6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2" y="6306420"/>
            <a:ext cx="2407494" cy="4088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054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E6B3-911C-4C94-A352-178E8DA58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110AA-A674-419D-9B5A-772C22325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9AA74-0EEB-4F58-B045-61BD0F4C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FA6AA-0A84-43B3-8D21-6DC34741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F8CCB-74A3-44F8-B088-3C416038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3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A240A-EECB-4902-B577-91E77A2DE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1660F-96BB-43E9-B94B-14E71988F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02EAD-B796-4023-A480-3AC34DD4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948BA-5B71-4327-A767-CCF1B1767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C84CB-FD55-498E-9C35-E2F994D8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78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11652686" y="6510829"/>
            <a:ext cx="539314" cy="268288"/>
          </a:xfrm>
          <a:prstGeom prst="rect">
            <a:avLst/>
          </a:prstGeom>
          <a:solidFill>
            <a:srgbClr val="4BA8DF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C635F-C364-40AD-8D47-C483EAEFC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2" y="6306420"/>
            <a:ext cx="2407494" cy="4088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094269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8302-9901-48E5-8F62-6BDB2C33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43CB5-5729-49C4-8AC7-8DFFBC93A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EEA1-6F6D-4DBA-BAF8-40218378BDDF}"/>
              </a:ext>
            </a:extLst>
          </p:cNvPr>
          <p:cNvSpPr txBox="1">
            <a:spLocks/>
          </p:cNvSpPr>
          <p:nvPr userDrawn="1"/>
        </p:nvSpPr>
        <p:spPr>
          <a:xfrm>
            <a:off x="11612217" y="6504166"/>
            <a:ext cx="579783" cy="272967"/>
          </a:xfrm>
          <a:prstGeom prst="rect">
            <a:avLst/>
          </a:prstGeom>
          <a:solidFill>
            <a:srgbClr val="4BA8DF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992908-1E8A-4F15-9939-EC4C2BF19B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3F424-2FBE-4517-8BB3-30F954B98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2" y="6306420"/>
            <a:ext cx="2407494" cy="4088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5365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A973-C1DF-4128-B3FF-B06A3CEF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8020A-4CB7-48B3-82CD-C19327B31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0942E-6078-41F4-A206-27070645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8C7A-3857-41C4-A3B7-22D12C10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70-CA98-4A6E-90FD-23B247C7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2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6BEE-4AD5-4033-8B21-20345742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5580-24AE-4241-B3F1-7D3F4A68C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9459F-4117-4AA0-95A4-D9C826175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C11E6-A269-49FE-B52D-F3481521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65E58-D8C9-449A-99BF-C430927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F2235-4660-4AF6-8348-77D706DE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217" y="6504166"/>
            <a:ext cx="579783" cy="272967"/>
          </a:xfrm>
          <a:solidFill>
            <a:srgbClr val="4BA8DF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1992908-1E8A-4F15-9939-EC4C2BF19B4D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4396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A20C8-FCCB-4BC5-A8C3-076DF000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B0F01-8AE1-4697-93DF-DB0819E26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0BA55-7D64-4468-81A3-E605D95AC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27DDA-C7A2-4FDB-908F-BE5094F64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7E76E-E445-42F5-933B-4F7DFC8D0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4E8471-24AF-4822-BCF3-7D7E2F2C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1A41C-E5CC-4CD6-BE10-BB80D35B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F118A-E85E-431B-A128-45ABD0B3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0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29CD-16A9-4A1A-970A-7A6A3A23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77F15-1F98-4576-8557-E530BF07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064ED-C67D-4E4C-86FE-DBDE5559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5BD7E-A6FD-45A3-B0D5-1AE22FC8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4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95D7F-DB07-42DA-BEBD-B7D225D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16A41-5B8A-42AE-A346-AF6AF7B0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2BC9C-848E-4CC3-850D-FB521F35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B99E-8D0A-4036-8345-2783DB98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D9DC0-7455-4822-858D-A1F7806F8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F9537-9D88-4965-A7A7-C0CFE0B93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8D84C-B4D2-41AF-92F5-5027D64D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7CACE-A9DD-48AF-936C-CA72EE26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BB6E6-6C07-4F32-84A9-F97B2F20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F8FF-05D2-47B7-BBDE-7AAE4B82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36FD6-1524-4979-946B-FF776244B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B95E4-69F7-42A3-96A3-5C37C47F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5869C-DD7E-4A6A-83B1-BE0612EB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B6D69-B868-4C6C-9919-C93BA6DB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4A389-19CC-469F-94D2-ED4779FC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98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CCEC1-8C22-4382-A0E1-0AB2D3D9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2DD70-7318-4309-A314-E988D685F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3C31-0709-480A-B9ED-821E39F8D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A028-D662-417A-B9FA-378546F86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85FB-289D-4B21-9EE1-D30239712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92908-1E8A-4F15-9939-EC4C2BF19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2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larkstate.ed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hyperlink" Target="http://www.partner.ed2go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hima.org/certification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aapc.com/certification/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6.xml"/><Relationship Id="rId9" Type="http://schemas.openxmlformats.org/officeDocument/2006/relationships/hyperlink" Target="https://www.nhanow.com/certification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emf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7.e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85AFC6A4-0D3A-574C-A96C-D4A3FC461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r="18351" b="12565"/>
          <a:stretch/>
        </p:blipFill>
        <p:spPr>
          <a:xfrm>
            <a:off x="-30152" y="-55460"/>
            <a:ext cx="12305959" cy="6913460"/>
          </a:xfrm>
          <a:prstGeom prst="rect">
            <a:avLst/>
          </a:prstGeom>
        </p:spPr>
      </p:pic>
      <p:sp>
        <p:nvSpPr>
          <p:cNvPr id="169" name="Shape 169"/>
          <p:cNvSpPr/>
          <p:nvPr/>
        </p:nvSpPr>
        <p:spPr>
          <a:xfrm>
            <a:off x="11681544" y="6458016"/>
            <a:ext cx="605706" cy="243285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11975325" y="6487326"/>
            <a:ext cx="78547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FA983-C66F-44A3-B90A-63A227ACB078}"/>
              </a:ext>
            </a:extLst>
          </p:cNvPr>
          <p:cNvSpPr/>
          <p:nvPr/>
        </p:nvSpPr>
        <p:spPr>
          <a:xfrm>
            <a:off x="-30151" y="410957"/>
            <a:ext cx="5929752" cy="2339102"/>
          </a:xfrm>
          <a:prstGeom prst="rect">
            <a:avLst/>
          </a:prstGeom>
          <a:solidFill>
            <a:srgbClr val="4BA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174">
            <a:extLst>
              <a:ext uri="{FF2B5EF4-FFF2-40B4-BE49-F238E27FC236}">
                <a16:creationId xmlns:a16="http://schemas.microsoft.com/office/drawing/2014/main" id="{F92BAC26-DBCE-424F-A8BF-52AA5097E4B6}"/>
              </a:ext>
            </a:extLst>
          </p:cNvPr>
          <p:cNvSpPr/>
          <p:nvPr/>
        </p:nvSpPr>
        <p:spPr>
          <a:xfrm>
            <a:off x="38218" y="414967"/>
            <a:ext cx="5809129" cy="233910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292100" latinLnBrk="1" hangingPunct="0"/>
            <a:r>
              <a:rPr lang="en-US" sz="3200" b="1">
                <a:solidFill>
                  <a:schemeClr val="bg1"/>
                </a:solidFill>
                <a:sym typeface="Helvetica Light"/>
              </a:rPr>
              <a:t>The Fast Track to an In-Demand </a:t>
            </a:r>
          </a:p>
          <a:p>
            <a:pPr defTabSz="292100" latinLnBrk="1" hangingPunct="0"/>
            <a:r>
              <a:rPr lang="en-US" sz="3200" b="1">
                <a:solidFill>
                  <a:schemeClr val="bg1"/>
                </a:solidFill>
                <a:sym typeface="Helvetica Light"/>
              </a:rPr>
              <a:t>Career: </a:t>
            </a:r>
          </a:p>
          <a:p>
            <a:pPr defTabSz="292100" latinLnBrk="1" hangingPunct="0"/>
            <a:r>
              <a:rPr lang="en-US" sz="3200" b="1">
                <a:solidFill>
                  <a:schemeClr val="bg1"/>
                </a:solidFill>
                <a:sym typeface="Helvetica Light"/>
              </a:rPr>
              <a:t>ed2go’s New &amp; Improved </a:t>
            </a:r>
          </a:p>
          <a:p>
            <a:pPr defTabSz="292100" latinLnBrk="1" hangingPunct="0"/>
            <a:r>
              <a:rPr lang="en-US" sz="3200" b="1">
                <a:solidFill>
                  <a:schemeClr val="bg1"/>
                </a:solidFill>
                <a:sym typeface="Helvetica Light"/>
              </a:rPr>
              <a:t>Medical Billing and Coding Course </a:t>
            </a:r>
          </a:p>
          <a:p>
            <a:pPr algn="r" defTabSz="292100" latinLnBrk="1" hangingPunct="0"/>
            <a:r>
              <a:rPr lang="en-US" sz="2400">
                <a:solidFill>
                  <a:schemeClr val="bg1"/>
                </a:solidFill>
              </a:rPr>
              <a:t>April 8</a:t>
            </a:r>
            <a:r>
              <a:rPr lang="en-US" sz="2400" baseline="30000">
                <a:solidFill>
                  <a:schemeClr val="bg1"/>
                </a:solidFill>
              </a:rPr>
              <a:t>th</a:t>
            </a:r>
            <a:r>
              <a:rPr lang="en-US" sz="2400">
                <a:solidFill>
                  <a:schemeClr val="bg1"/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84456047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5E25568-A130-4DB6-9115-3F21E9E11909}"/>
              </a:ext>
            </a:extLst>
          </p:cNvPr>
          <p:cNvSpPr/>
          <p:nvPr/>
        </p:nvSpPr>
        <p:spPr>
          <a:xfrm>
            <a:off x="8269498" y="2706583"/>
            <a:ext cx="3503505" cy="321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43760B-994B-413C-83B0-A904796D67E9}"/>
              </a:ext>
            </a:extLst>
          </p:cNvPr>
          <p:cNvSpPr/>
          <p:nvPr/>
        </p:nvSpPr>
        <p:spPr>
          <a:xfrm>
            <a:off x="4475635" y="2695465"/>
            <a:ext cx="3503505" cy="321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CAE5F-D341-4198-B47A-885AEF6DB758}"/>
              </a:ext>
            </a:extLst>
          </p:cNvPr>
          <p:cNvSpPr/>
          <p:nvPr/>
        </p:nvSpPr>
        <p:spPr>
          <a:xfrm>
            <a:off x="690364" y="2706583"/>
            <a:ext cx="3503505" cy="321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Medical Billing and Coding|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MBC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5" name="Shape 442">
            <a:extLst>
              <a:ext uri="{FF2B5EF4-FFF2-40B4-BE49-F238E27FC236}">
                <a16:creationId xmlns:a16="http://schemas.microsoft.com/office/drawing/2014/main" id="{07818CD8-3999-4E0F-B508-4056860AD1C1}"/>
              </a:ext>
            </a:extLst>
          </p:cNvPr>
          <p:cNvSpPr/>
          <p:nvPr/>
        </p:nvSpPr>
        <p:spPr>
          <a:xfrm>
            <a:off x="618376" y="1122768"/>
            <a:ext cx="11218025" cy="911277"/>
          </a:xfrm>
          <a:prstGeom prst="rect">
            <a:avLst/>
          </a:prstGeom>
          <a:solidFill>
            <a:srgbClr val="F2B14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92100">
              <a:defRPr sz="3200">
                <a:solidFill>
                  <a:srgbClr val="F2B146"/>
                </a:solidFill>
              </a:defRPr>
            </a:pPr>
            <a:r>
              <a:rPr lang="en-US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Choice of Certification Voucher and Assets: CPC, CCA, CBCS</a:t>
            </a:r>
            <a:endParaRPr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B1196A-00D0-4903-A801-30332AF0A135}"/>
              </a:ext>
            </a:extLst>
          </p:cNvPr>
          <p:cNvSpPr txBox="1"/>
          <p:nvPr/>
        </p:nvSpPr>
        <p:spPr>
          <a:xfrm>
            <a:off x="767750" y="2860817"/>
            <a:ext cx="3348731" cy="2970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Become a certified medical coder by earning your Certified Professional Coder (CPC®) credential, the most recognized medical coding certification in the healthcare industry. </a:t>
            </a:r>
            <a:r>
              <a:rPr lang="en-US" sz="1200" b="1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The CPC is the gold standard for medical coding in physician office settings.</a:t>
            </a: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 Over 105,000 certified professionals help maintain compliance and profitability within medical practices through accurate medical coding and documentation.</a:t>
            </a:r>
          </a:p>
          <a:p>
            <a:pPr algn="l">
              <a:defRPr sz="1800"/>
            </a:pPr>
            <a:endParaRPr lang="en-US" sz="35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marL="228600" lvl="8" indent="-228600">
              <a:buFont typeface="Arial" panose="020B0604020202020204" pitchFamily="34" charset="0"/>
              <a:buChar char="•"/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A CPC designation must have at least two years medical coding experience.</a:t>
            </a:r>
          </a:p>
          <a:p>
            <a:pPr marL="228600" lvl="8" indent="-228600">
              <a:buFont typeface="Arial" panose="020B0604020202020204" pitchFamily="34" charset="0"/>
              <a:buChar char="•"/>
              <a:defRPr sz="1800"/>
            </a:pPr>
            <a:endParaRPr lang="en-US" sz="35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marL="228600" lvl="3" indent="-228600">
              <a:buFont typeface="Arial" panose="020B0604020202020204" pitchFamily="34" charset="0"/>
              <a:buChar char="•"/>
              <a:defRPr sz="1800"/>
            </a:pPr>
            <a:r>
              <a:rPr lang="en-US" sz="1200" b="1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Successful completion of ed2go Medical Billing and Coding course, along with completion of included CPC Practicode will satisfy the experience requirement.</a:t>
            </a:r>
            <a:endParaRPr lang="en-US" sz="1200" b="1">
              <a:solidFill>
                <a:srgbClr val="333333"/>
              </a:solidFill>
              <a:latin typeface="Source Sans Pro Semibold"/>
              <a:ea typeface="Source Sans Pro Semibold"/>
              <a:cs typeface="Source Sans Pro Light"/>
              <a:sym typeface="Source Sans Pro Semibol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F4BA68-475E-4CD4-881A-E36928896319}"/>
              </a:ext>
            </a:extLst>
          </p:cNvPr>
          <p:cNvSpPr/>
          <p:nvPr/>
        </p:nvSpPr>
        <p:spPr>
          <a:xfrm>
            <a:off x="624945" y="2162413"/>
            <a:ext cx="3635246" cy="612592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146D7-BD72-4340-BE53-49455956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7" y="2240706"/>
            <a:ext cx="1169541" cy="4685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FCF62A-8FAF-4A41-840C-F9855DCE0D10}"/>
              </a:ext>
            </a:extLst>
          </p:cNvPr>
          <p:cNvSpPr/>
          <p:nvPr/>
        </p:nvSpPr>
        <p:spPr>
          <a:xfrm>
            <a:off x="4415675" y="2161794"/>
            <a:ext cx="3637177" cy="60616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1E5111-B5F3-4579-A2F0-FD5E3E1BD1D1}"/>
              </a:ext>
            </a:extLst>
          </p:cNvPr>
          <p:cNvSpPr/>
          <p:nvPr/>
        </p:nvSpPr>
        <p:spPr>
          <a:xfrm>
            <a:off x="8203628" y="2168842"/>
            <a:ext cx="3635246" cy="612294"/>
          </a:xfrm>
          <a:prstGeom prst="rect">
            <a:avLst/>
          </a:prstGeom>
          <a:ln w="28575">
            <a:solidFill>
              <a:srgbClr val="F985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E1C87B-145D-4C17-9C0A-C95A7FB5F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798" y="2234287"/>
            <a:ext cx="1241572" cy="4611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D9A573-D472-466A-A6C0-208FCD28F33D}"/>
              </a:ext>
            </a:extLst>
          </p:cNvPr>
          <p:cNvSpPr txBox="1"/>
          <p:nvPr/>
        </p:nvSpPr>
        <p:spPr>
          <a:xfrm>
            <a:off x="5985227" y="2217101"/>
            <a:ext cx="1817501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400" b="1">
                <a:solidFill>
                  <a:srgbClr val="000000"/>
                </a:solidFill>
                <a:sym typeface="Helvetica Light"/>
              </a:rPr>
              <a:t>Certified Coding </a:t>
            </a:r>
          </a:p>
          <a:p>
            <a:pPr algn="ctr" defTabSz="292100" latinLnBrk="1" hangingPunct="0"/>
            <a:r>
              <a:rPr lang="en-US" sz="1400" b="1">
                <a:solidFill>
                  <a:srgbClr val="000000"/>
                </a:solidFill>
                <a:sym typeface="Helvetica Light"/>
              </a:rPr>
              <a:t>Associate (CCA)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F008CF-3C24-4108-80D5-B832EBF2E413}"/>
              </a:ext>
            </a:extLst>
          </p:cNvPr>
          <p:cNvSpPr txBox="1"/>
          <p:nvPr/>
        </p:nvSpPr>
        <p:spPr>
          <a:xfrm>
            <a:off x="2190752" y="2217101"/>
            <a:ext cx="1865028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400" b="1">
                <a:solidFill>
                  <a:srgbClr val="000000"/>
                </a:solidFill>
                <a:sym typeface="Helvetica Light"/>
              </a:rPr>
              <a:t>Certified Professional</a:t>
            </a:r>
          </a:p>
          <a:p>
            <a:pPr algn="ctr" defTabSz="292100" latinLnBrk="1" hangingPunct="0"/>
            <a:r>
              <a:rPr lang="en-US" sz="1400" b="1">
                <a:solidFill>
                  <a:srgbClr val="000000"/>
                </a:solidFill>
              </a:rPr>
              <a:t>Coder</a:t>
            </a:r>
            <a:r>
              <a:rPr lang="en-US" sz="1400" b="1">
                <a:solidFill>
                  <a:srgbClr val="000000"/>
                </a:solidFill>
                <a:sym typeface="Helvetica Light"/>
              </a:rPr>
              <a:t> (CPC)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59B5AB-A2CD-47DD-A40B-F32A05A7F6C4}"/>
              </a:ext>
            </a:extLst>
          </p:cNvPr>
          <p:cNvSpPr txBox="1"/>
          <p:nvPr/>
        </p:nvSpPr>
        <p:spPr>
          <a:xfrm>
            <a:off x="4598632" y="2865464"/>
            <a:ext cx="3265208" cy="2823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Coding professionals who hold the CCA credential have demonstrated coding competency across all settings, </a:t>
            </a:r>
            <a:r>
              <a:rPr lang="en-US" sz="1200" b="1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including hospitals</a:t>
            </a: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 and physician practices. </a:t>
            </a:r>
          </a:p>
          <a:p>
            <a:pPr algn="l">
              <a:defRPr sz="1800"/>
            </a:pPr>
            <a:endParaRPr lang="en-US" sz="35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algn="l"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Since 2002, the CCA designation has been a nationally recognized standard of achievement in the health information management (HIM) field . </a:t>
            </a:r>
          </a:p>
          <a:p>
            <a:pPr algn="l">
              <a:defRPr sz="1800"/>
            </a:pPr>
            <a:endParaRPr lang="en-US" sz="120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algn="l"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CCAs: 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Exhibit a level of commitment, competency, and professional capability that is valued by employers. 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Demonstrate a commitment to the coding profession. 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Distinguish themselves from others as having passed AHIMA’s rigorous CCA exam..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2ADE1B-C8A9-4A3D-8B28-6D3A8CDB8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535" y="2205670"/>
            <a:ext cx="1161869" cy="5438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70D8B44-D965-46DD-B805-F8254B7551CD}"/>
              </a:ext>
            </a:extLst>
          </p:cNvPr>
          <p:cNvSpPr txBox="1"/>
          <p:nvPr/>
        </p:nvSpPr>
        <p:spPr>
          <a:xfrm>
            <a:off x="9536974" y="2205670"/>
            <a:ext cx="2220269" cy="518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450" b="1">
                <a:solidFill>
                  <a:srgbClr val="000000"/>
                </a:solidFill>
                <a:sym typeface="Helvetica Light"/>
              </a:rPr>
              <a:t>Certified </a:t>
            </a:r>
            <a:r>
              <a:rPr lang="en-US" sz="1400" b="1">
                <a:solidFill>
                  <a:srgbClr val="000000"/>
                </a:solidFill>
                <a:sym typeface="Helvetica Light"/>
              </a:rPr>
              <a:t>Billing</a:t>
            </a:r>
            <a:r>
              <a:rPr lang="en-US" sz="1450" b="1">
                <a:solidFill>
                  <a:srgbClr val="000000"/>
                </a:solidFill>
                <a:sym typeface="Helvetica Light"/>
              </a:rPr>
              <a:t> and Coding Specialist  (CBCS)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54AF62-E29A-458C-B054-706977FFA125}"/>
              </a:ext>
            </a:extLst>
          </p:cNvPr>
          <p:cNvSpPr txBox="1"/>
          <p:nvPr/>
        </p:nvSpPr>
        <p:spPr>
          <a:xfrm>
            <a:off x="8389815" y="2860817"/>
            <a:ext cx="3367428" cy="2908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Individuals with a CBCS certification from NHA gain access to the knowledge and training they need to prepare for a rewarding and meaningful career as a sought-after Billing &amp; Coding Specialist.</a:t>
            </a:r>
          </a:p>
          <a:p>
            <a:pPr algn="l">
              <a:defRPr sz="1800"/>
            </a:pPr>
            <a:endParaRPr lang="en-US" sz="120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algn="l"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As a CBCS, you may perform some or all of the following tasks: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Gather/review essential patient information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Verify required documentation before patient information is released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Prevent fraud/abuse by auditing billing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Support coding and billing process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Assign codes for diagnoses and procedures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Submit claims for reimbursement</a:t>
            </a:r>
          </a:p>
          <a:p>
            <a:pPr marL="171450" indent="-171450">
              <a:buFont typeface="Arial" panose="020B0604020202020204" pitchFamily="34" charset="0"/>
              <a:buChar char="•"/>
              <a:defRPr sz="1800"/>
            </a:pPr>
            <a:r>
              <a:rPr lang="en-US" sz="11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Coach healthcare providers to achieve optimal reimbursement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744BE-EFD7-410F-BA29-A4CFF6F427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929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ar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Image result for car"/>
          <p:cNvSpPr>
            <a:spLocks noChangeAspect="1" noChangeArrowheads="1"/>
          </p:cNvSpPr>
          <p:nvPr/>
        </p:nvSpPr>
        <p:spPr bwMode="auto">
          <a:xfrm>
            <a:off x="410633" y="105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23A1E0B-85D4-E849-A57C-9B6C98DCDED0}"/>
              </a:ext>
            </a:extLst>
          </p:cNvPr>
          <p:cNvSpPr txBox="1">
            <a:spLocks/>
          </p:cNvSpPr>
          <p:nvPr/>
        </p:nvSpPr>
        <p:spPr>
          <a:xfrm>
            <a:off x="355536" y="1523697"/>
            <a:ext cx="10534018" cy="2940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Content Development and Design</a:t>
            </a:r>
          </a:p>
          <a:p>
            <a:pPr algn="l">
              <a:defRPr/>
            </a:pPr>
            <a:r>
              <a:rPr lang="en-US" sz="4000" b="1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Our Philosophy and Approach</a:t>
            </a:r>
          </a:p>
          <a:p>
            <a:pPr algn="l">
              <a:defRPr/>
            </a:pPr>
            <a:endParaRPr lang="en-US" sz="4000" b="1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n-US" sz="2800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2A300-F787-4ECC-A3B8-1E9A0180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4BA8DF"/>
          </a:solidFill>
        </p:spPr>
        <p:txBody>
          <a:bodyPr/>
          <a:lstStyle/>
          <a:p>
            <a:pPr algn="r"/>
            <a:fld id="{71992908-1E8A-4F15-9939-EC4C2BF19B4D}" type="slidenum">
              <a:rPr lang="en-US" b="1" smtClean="0"/>
              <a:pPr algn="r"/>
              <a:t>11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86509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-1" y="403226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4BA8DF"/>
                </a:solidFill>
              </a:defRPr>
            </a:pPr>
            <a:endParaRPr sz="1600">
              <a:solidFill>
                <a:srgbClr val="4BA8DF"/>
              </a:solidFill>
              <a:latin typeface="Helvetica Light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603275" y="266050"/>
            <a:ext cx="1179428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rtl="0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Content Development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Our Design Philosophy</a:t>
            </a:r>
            <a:endParaRPr lang="en-US"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8AB7A2-ECAF-4766-B03E-459B83C24C2B}"/>
              </a:ext>
            </a:extLst>
          </p:cNvPr>
          <p:cNvSpPr txBox="1">
            <a:spLocks/>
          </p:cNvSpPr>
          <p:nvPr/>
        </p:nvSpPr>
        <p:spPr>
          <a:xfrm>
            <a:off x="469708" y="1110953"/>
            <a:ext cx="6118379" cy="577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1pPr>
            <a:lvl2pPr indent="1143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2pPr>
            <a:lvl3pPr indent="2286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3pPr>
            <a:lvl4pPr indent="3429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4pPr>
            <a:lvl5pPr indent="4572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5pPr>
            <a:lvl6pPr indent="5715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6pPr>
            <a:lvl7pPr indent="6858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7pPr>
            <a:lvl8pPr indent="8001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8pPr>
            <a:lvl9pPr indent="9144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lnSpc>
                <a:spcPct val="150000"/>
              </a:lnSpc>
              <a:defRPr/>
            </a:pPr>
            <a:endParaRPr lang="en-US" sz="2400">
              <a:latin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114BE-C572-4674-A6EC-FE5414F8C986}"/>
              </a:ext>
            </a:extLst>
          </p:cNvPr>
          <p:cNvSpPr/>
          <p:nvPr/>
        </p:nvSpPr>
        <p:spPr>
          <a:xfrm>
            <a:off x="603275" y="955453"/>
            <a:ext cx="11119018" cy="13996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 i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/>
              </a:rPr>
              <a:t>All design and delivery practices are guided by our </a:t>
            </a:r>
            <a:r>
              <a:rPr lang="en-US" sz="2000" b="1" i="1">
                <a:solidFill>
                  <a:srgbClr val="4BA8DF"/>
                </a:solidFill>
                <a:latin typeface="Calibri"/>
                <a:ea typeface="Calibri" panose="020F0502020204030204" pitchFamily="34" charset="0"/>
                <a:cs typeface="Times New Roman"/>
              </a:rPr>
              <a:t>Four Core Learning Principles</a:t>
            </a:r>
            <a:r>
              <a:rPr lang="en-US" sz="2000" i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000" i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400" i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EA2776-AFDF-48BD-A5C9-1512D69D7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96589"/>
              </p:ext>
            </p:extLst>
          </p:nvPr>
        </p:nvGraphicFramePr>
        <p:xfrm>
          <a:off x="1450976" y="1554692"/>
          <a:ext cx="8912224" cy="3863975"/>
        </p:xfrm>
        <a:graphic>
          <a:graphicData uri="http://schemas.openxmlformats.org/drawingml/2006/table">
            <a:tbl>
              <a:tblPr/>
              <a:tblGrid>
                <a:gridCol w="4456112">
                  <a:extLst>
                    <a:ext uri="{9D8B030D-6E8A-4147-A177-3AD203B41FA5}">
                      <a16:colId xmlns:a16="http://schemas.microsoft.com/office/drawing/2014/main" val="2197729368"/>
                    </a:ext>
                  </a:extLst>
                </a:gridCol>
                <a:gridCol w="4456112">
                  <a:extLst>
                    <a:ext uri="{9D8B030D-6E8A-4147-A177-3AD203B41FA5}">
                      <a16:colId xmlns:a16="http://schemas.microsoft.com/office/drawing/2014/main" val="3521125709"/>
                    </a:ext>
                  </a:extLst>
                </a:gridCol>
              </a:tblGrid>
              <a:tr h="85966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Intentionality</a:t>
                      </a:r>
                      <a:r>
                        <a:rPr lang="en-US" sz="1600" b="0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en-US" sz="3600" b="0" i="0" dirty="0">
                        <a:solidFill>
                          <a:srgbClr val="4BA8DF"/>
                        </a:solidFill>
                        <a:effectLst/>
                      </a:endParaRPr>
                    </a:p>
                  </a:txBody>
                  <a:tcPr marL="64305" marR="64305" marT="32153" marB="32153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effectLst/>
                          <a:latin typeface="Open Sans" panose="020B0606030504020204" pitchFamily="34" charset="0"/>
                        </a:rPr>
                        <a:t>An intentional learning design ensures that a learning experience will be effective and that learners will be consistently challenges without being overwhelmed.</a:t>
                      </a:r>
                      <a:endParaRPr lang="en-US" sz="1100" b="0" i="0" dirty="0">
                        <a:effectLst/>
                      </a:endParaRPr>
                    </a:p>
                  </a:txBody>
                  <a:tcPr marL="64305" marR="64305" marT="32153" marB="3215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29887"/>
                  </a:ext>
                </a:extLst>
              </a:tr>
              <a:tr h="99591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Inclusivity</a:t>
                      </a:r>
                      <a:r>
                        <a:rPr lang="en-US" sz="1600" b="0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en-US" sz="3600" b="0" i="0" dirty="0">
                        <a:solidFill>
                          <a:srgbClr val="4BA8DF"/>
                        </a:solidFill>
                        <a:effectLst/>
                      </a:endParaRPr>
                    </a:p>
                  </a:txBody>
                  <a:tcPr marL="64305" marR="64305" marT="32153" marB="32153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4600" algn="l"/>
                        </a:tabLst>
                        <a:defRPr/>
                      </a:pPr>
                      <a:r>
                        <a:rPr lang="en-US" sz="1100" b="0" i="0" dirty="0">
                          <a:effectLst/>
                          <a:latin typeface="Open Sans" panose="020B0606030504020204" pitchFamily="34" charset="0"/>
                        </a:rPr>
                        <a:t>Content creators consider the full range of human diversity and difference with respect to culture, gender, age, language, abilities, experiences, etc.  </a:t>
                      </a:r>
                      <a:endParaRPr lang="en-US" sz="1800" b="0" i="0" dirty="0">
                        <a:effectLst/>
                      </a:endParaRPr>
                    </a:p>
                  </a:txBody>
                  <a:tcPr marL="64305" marR="64305" marT="32153" marB="3215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594740"/>
                  </a:ext>
                </a:extLst>
              </a:tr>
              <a:tr h="90198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Authenticity</a:t>
                      </a:r>
                      <a:r>
                        <a:rPr lang="en-US" sz="1600" b="0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en-US" sz="3600" b="0" i="0" dirty="0">
                        <a:solidFill>
                          <a:srgbClr val="4BA8DF"/>
                        </a:solidFill>
                        <a:effectLst/>
                      </a:endParaRPr>
                    </a:p>
                  </a:txBody>
                  <a:tcPr marL="64305" marR="64305" marT="32153" marB="32153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effectLst/>
                          <a:latin typeface="Open Sans" panose="020B0606030504020204" pitchFamily="34" charset="0"/>
                        </a:rPr>
                        <a:t>Authentic learning design connects what students are learning to the key contexts where it will be used. </a:t>
                      </a:r>
                      <a:endParaRPr lang="en-US" sz="1800" b="0" i="0" dirty="0">
                        <a:effectLst/>
                      </a:endParaRPr>
                    </a:p>
                  </a:txBody>
                  <a:tcPr marL="64305" marR="64305" marT="32153" marB="3215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242493"/>
                  </a:ext>
                </a:extLst>
              </a:tr>
              <a:tr h="11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Personalization</a:t>
                      </a:r>
                      <a:r>
                        <a:rPr lang="en-US" sz="1600" b="0" i="0" dirty="0">
                          <a:solidFill>
                            <a:srgbClr val="4BA8DF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lang="en-US" sz="3600" b="0" i="0" dirty="0">
                        <a:solidFill>
                          <a:srgbClr val="4BA8DF"/>
                        </a:solidFill>
                        <a:effectLst/>
                      </a:endParaRPr>
                    </a:p>
                  </a:txBody>
                  <a:tcPr marL="64305" marR="64305" marT="32153" marB="32153" anchor="ctr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effectLst/>
                          <a:latin typeface="Open Sans" panose="020B0606030504020204" pitchFamily="34" charset="0"/>
                        </a:rPr>
                        <a:t>Personalized learning content recognizes that every learner is an individual. Personalization matters because learners’ success matters. </a:t>
                      </a:r>
                      <a:endParaRPr lang="en-US" sz="2400" b="0" i="0" dirty="0">
                        <a:effectLst/>
                      </a:endParaRPr>
                    </a:p>
                  </a:txBody>
                  <a:tcPr marL="64305" marR="64305" marT="32153" marB="32153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404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973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-1" y="403226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4BA8DF"/>
                </a:solidFill>
              </a:defRPr>
            </a:pPr>
            <a:endParaRPr sz="1600">
              <a:solidFill>
                <a:srgbClr val="4BA8DF"/>
              </a:solidFill>
              <a:latin typeface="Helvetica Light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603275" y="266050"/>
            <a:ext cx="1179428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rtl="0">
              <a:defRPr sz="1800"/>
            </a:pPr>
            <a:r>
              <a:rPr lang="en-US" sz="4100" dirty="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Content Development | </a:t>
            </a:r>
            <a:r>
              <a:rPr lang="en-US" sz="4100" b="1" dirty="0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Learning Design Plan</a:t>
            </a:r>
            <a:endParaRPr lang="en-US" sz="4100" b="1" dirty="0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B87DB-E3D1-4298-8A0E-7F4F3DA0382C}"/>
              </a:ext>
            </a:extLst>
          </p:cNvPr>
          <p:cNvSpPr/>
          <p:nvPr/>
        </p:nvSpPr>
        <p:spPr>
          <a:xfrm>
            <a:off x="1365337" y="1903958"/>
            <a:ext cx="2818356" cy="230478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Define the Learners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Learner Problem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Quality of Learning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Research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Assessment Strategy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AF996D-0F7D-495D-A6D0-992E7DE0A144}"/>
              </a:ext>
            </a:extLst>
          </p:cNvPr>
          <p:cNvSpPr/>
          <p:nvPr/>
        </p:nvSpPr>
        <p:spPr>
          <a:xfrm>
            <a:off x="4686822" y="1903958"/>
            <a:ext cx="2818356" cy="230478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How to Build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Organization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Sequence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Tagging Objectives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Modes of Delivery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3071F-A2B6-43EC-8565-0BC8339079FD}"/>
              </a:ext>
            </a:extLst>
          </p:cNvPr>
          <p:cNvSpPr/>
          <p:nvPr/>
        </p:nvSpPr>
        <p:spPr>
          <a:xfrm>
            <a:off x="8008307" y="1903957"/>
            <a:ext cx="2818356" cy="230478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Wireframes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Content Audit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Risk Assessment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Features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Schedule &amp; Budget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D91B11D8-52F8-46DD-A417-14BB14711FFA}"/>
              </a:ext>
            </a:extLst>
          </p:cNvPr>
          <p:cNvSpPr/>
          <p:nvPr/>
        </p:nvSpPr>
        <p:spPr>
          <a:xfrm>
            <a:off x="1365337" y="1326692"/>
            <a:ext cx="2818356" cy="577265"/>
          </a:xfrm>
          <a:prstGeom prst="round2Same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solidFill>
                  <a:prstClr val="white"/>
                </a:solidFill>
                <a:latin typeface="Calibri" panose="020F0502020204030204"/>
              </a:rPr>
              <a:t>Learning Strategy</a:t>
            </a: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8E391485-FFD1-43DC-B079-13665948C112}"/>
              </a:ext>
            </a:extLst>
          </p:cNvPr>
          <p:cNvSpPr/>
          <p:nvPr/>
        </p:nvSpPr>
        <p:spPr>
          <a:xfrm>
            <a:off x="4686822" y="1326693"/>
            <a:ext cx="2818356" cy="577265"/>
          </a:xfrm>
          <a:prstGeom prst="round2Same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solidFill>
                  <a:prstClr val="white"/>
                </a:solidFill>
                <a:latin typeface="Calibri" panose="020F0502020204030204"/>
              </a:rPr>
              <a:t>Course Structure</a:t>
            </a: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FF58F802-8776-413E-93AA-54FC2A44032A}"/>
              </a:ext>
            </a:extLst>
          </p:cNvPr>
          <p:cNvSpPr/>
          <p:nvPr/>
        </p:nvSpPr>
        <p:spPr>
          <a:xfrm>
            <a:off x="8008307" y="1315187"/>
            <a:ext cx="2818356" cy="577265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solidFill>
                  <a:prstClr val="white"/>
                </a:solidFill>
                <a:latin typeface="Calibri" panose="020F0502020204030204"/>
              </a:rPr>
              <a:t>Course Build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5C25811-44CB-4B8A-9CAB-20703920842A}"/>
              </a:ext>
            </a:extLst>
          </p:cNvPr>
          <p:cNvSpPr/>
          <p:nvPr/>
        </p:nvSpPr>
        <p:spPr>
          <a:xfrm rot="5400000">
            <a:off x="4147875" y="3676389"/>
            <a:ext cx="588723" cy="47598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D3C0F8-A1B1-4B41-8F67-D57BCB68E032}"/>
              </a:ext>
            </a:extLst>
          </p:cNvPr>
          <p:cNvSpPr/>
          <p:nvPr/>
        </p:nvSpPr>
        <p:spPr>
          <a:xfrm>
            <a:off x="1365337" y="4615481"/>
            <a:ext cx="959493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5B9BD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ed2go courses are built using Backwards Design</a:t>
            </a:r>
            <a:r>
              <a:rPr lang="en-US" sz="20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-- </a:t>
            </a:r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 content and assessments are mapped to a robust learning objective hierarchy. 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8BD581F-C022-48CB-A0F9-93B39B804385}"/>
              </a:ext>
            </a:extLst>
          </p:cNvPr>
          <p:cNvSpPr/>
          <p:nvPr/>
        </p:nvSpPr>
        <p:spPr>
          <a:xfrm rot="5400000">
            <a:off x="7469360" y="3676388"/>
            <a:ext cx="588723" cy="47598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Shape 169">
            <a:extLst>
              <a:ext uri="{FF2B5EF4-FFF2-40B4-BE49-F238E27FC236}">
                <a16:creationId xmlns:a16="http://schemas.microsoft.com/office/drawing/2014/main" id="{0E245FE3-1701-459B-8350-0C3E087639FB}"/>
              </a:ext>
            </a:extLst>
          </p:cNvPr>
          <p:cNvSpPr/>
          <p:nvPr/>
        </p:nvSpPr>
        <p:spPr>
          <a:xfrm>
            <a:off x="11605369" y="6460133"/>
            <a:ext cx="605706" cy="243285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r>
              <a:rPr lang="en-US" sz="1200">
                <a:solidFill>
                  <a:schemeClr val="bg1"/>
                </a:solidFill>
              </a:rPr>
              <a:t>4</a:t>
            </a:r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4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9A997-BE5E-46DC-B1DC-5CF8EBFB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75" y="1152317"/>
            <a:ext cx="10515600" cy="50848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Our courses are designed to facilitate learning comprehension and are composed of multimedia modes to best achieve this goal.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Sample of Course Elements:</a:t>
            </a:r>
            <a:endParaRPr lang="en-US" dirty="0"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Objective-Driven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Narrative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Case Studies/PBL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Self-Check Interactives and Simulations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Audio and Video components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Stimulating Images and Diagrams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Real-World Applications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Safe-to-Fail Assessments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r>
              <a:rPr lang="en-US" sz="2200" b="1" dirty="0">
                <a:solidFill>
                  <a:schemeClr val="accent5"/>
                </a:solidFill>
              </a:rPr>
              <a:t>Accessible</a:t>
            </a:r>
            <a:endParaRPr lang="en-US" sz="2200" b="1" dirty="0">
              <a:solidFill>
                <a:schemeClr val="accent5"/>
              </a:solidFill>
              <a:cs typeface="Calibri"/>
            </a:endParaRPr>
          </a:p>
          <a:p>
            <a:pPr marL="0" indent="0"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388D8D-47B5-4A81-B260-237B4FF59C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10149" y="1624626"/>
            <a:ext cx="3343275" cy="16554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FB297-7E17-4CC0-914C-38D8DF5357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861963" y="3454016"/>
            <a:ext cx="3106394" cy="26092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0" name="Shape 150"/>
          <p:cNvSpPr/>
          <p:nvPr/>
        </p:nvSpPr>
        <p:spPr>
          <a:xfrm>
            <a:off x="-1" y="403226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4BA8DF"/>
                </a:solidFill>
              </a:defRPr>
            </a:pPr>
            <a:endParaRPr sz="1600">
              <a:solidFill>
                <a:srgbClr val="4BA8DF"/>
              </a:solidFill>
              <a:latin typeface="Helvetica Light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603275" y="276682"/>
            <a:ext cx="1179428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rtl="0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Content Development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Course Features</a:t>
            </a:r>
            <a:endParaRPr lang="en-US"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33D72-8982-40D7-920E-E2812EAF4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194" y="3515972"/>
            <a:ext cx="3088182" cy="248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506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Medical Billing and Coding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MBC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5" name="Shape 442">
            <a:extLst>
              <a:ext uri="{FF2B5EF4-FFF2-40B4-BE49-F238E27FC236}">
                <a16:creationId xmlns:a16="http://schemas.microsoft.com/office/drawing/2014/main" id="{07818CD8-3999-4E0F-B508-4056860AD1C1}"/>
              </a:ext>
            </a:extLst>
          </p:cNvPr>
          <p:cNvSpPr/>
          <p:nvPr/>
        </p:nvSpPr>
        <p:spPr>
          <a:xfrm>
            <a:off x="730828" y="1116415"/>
            <a:ext cx="7510805" cy="452336"/>
          </a:xfrm>
          <a:prstGeom prst="rect">
            <a:avLst/>
          </a:prstGeom>
          <a:solidFill>
            <a:srgbClr val="F2B14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92100">
              <a:defRPr sz="3200">
                <a:solidFill>
                  <a:srgbClr val="F2B146"/>
                </a:solidFill>
              </a:defRPr>
            </a:pPr>
            <a:r>
              <a:rPr lang="en-US"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Reality Checks / Revisited</a:t>
            </a:r>
            <a:endParaRPr sz="28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526F6-8A50-4C9E-9DE5-05B9B319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99" y="1680294"/>
            <a:ext cx="4901901" cy="4594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2F710-00B7-41CA-BF20-69F04D368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698" y="5566306"/>
            <a:ext cx="3545211" cy="584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813995-6479-445E-B071-232634955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520" y="1644951"/>
            <a:ext cx="5404235" cy="4229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B82F03-7643-4540-989E-C07D3ECD8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440" y="4020555"/>
            <a:ext cx="4581624" cy="268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581FB-C2CD-4EA7-A22F-2C4BEFFBF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712" y="3680865"/>
            <a:ext cx="4193189" cy="30643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A02F8F-AD18-477C-951E-E0DCB9AC2E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5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Medical Billing and Coding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MBC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5" name="Shape 442">
            <a:extLst>
              <a:ext uri="{FF2B5EF4-FFF2-40B4-BE49-F238E27FC236}">
                <a16:creationId xmlns:a16="http://schemas.microsoft.com/office/drawing/2014/main" id="{07818CD8-3999-4E0F-B508-4056860AD1C1}"/>
              </a:ext>
            </a:extLst>
          </p:cNvPr>
          <p:cNvSpPr/>
          <p:nvPr/>
        </p:nvSpPr>
        <p:spPr>
          <a:xfrm>
            <a:off x="730828" y="1192615"/>
            <a:ext cx="7510805" cy="452336"/>
          </a:xfrm>
          <a:prstGeom prst="rect">
            <a:avLst/>
          </a:prstGeom>
          <a:solidFill>
            <a:srgbClr val="F2B14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92100">
              <a:defRPr sz="3200">
                <a:solidFill>
                  <a:srgbClr val="F2B146"/>
                </a:solidFill>
              </a:defRPr>
            </a:pPr>
            <a:r>
              <a:rPr lang="en-US"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Industry-Based Assignments/Projects (Graded)</a:t>
            </a:r>
            <a:endParaRPr sz="28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36E69-2D52-4339-96CA-691F809D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28" y="1801492"/>
            <a:ext cx="5697082" cy="398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24EA2-CDD2-40D0-8B59-B980E2CD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414" y="1801492"/>
            <a:ext cx="5916628" cy="398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B4DF92-FC5D-43AC-9BC8-D4F62245C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030" y="4103779"/>
            <a:ext cx="5980007" cy="168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0C232-99A1-490C-90D5-9194775C24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73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Medical Billing and Coding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MBC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5" name="Shape 442">
            <a:extLst>
              <a:ext uri="{FF2B5EF4-FFF2-40B4-BE49-F238E27FC236}">
                <a16:creationId xmlns:a16="http://schemas.microsoft.com/office/drawing/2014/main" id="{07818CD8-3999-4E0F-B508-4056860AD1C1}"/>
              </a:ext>
            </a:extLst>
          </p:cNvPr>
          <p:cNvSpPr/>
          <p:nvPr/>
        </p:nvSpPr>
        <p:spPr>
          <a:xfrm>
            <a:off x="730828" y="1192615"/>
            <a:ext cx="7510805" cy="452336"/>
          </a:xfrm>
          <a:prstGeom prst="rect">
            <a:avLst/>
          </a:prstGeom>
          <a:solidFill>
            <a:srgbClr val="F2B14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92100">
              <a:defRPr sz="3200">
                <a:solidFill>
                  <a:srgbClr val="F2B146"/>
                </a:solidFill>
              </a:defRPr>
            </a:pPr>
            <a:r>
              <a:rPr lang="en-US"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Assessments (with feedback and remediation)</a:t>
            </a:r>
            <a:endParaRPr sz="28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25DD7-EBD0-4A59-92B2-A84817067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88"/>
          <a:stretch/>
        </p:blipFill>
        <p:spPr>
          <a:xfrm>
            <a:off x="768483" y="1757770"/>
            <a:ext cx="6457600" cy="446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1F6263-D602-41D3-B152-C2A078C9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92" y="4283436"/>
            <a:ext cx="9416564" cy="193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615393-305D-4F99-AE13-4101D0A5C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18" y="3259017"/>
            <a:ext cx="7112825" cy="3027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44DEBF-E0D2-4A79-914E-519D1CFCD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065" y="1733630"/>
            <a:ext cx="7068669" cy="465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1B61A-EC16-4464-AF09-D2368F398E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5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5E25568-A130-4DB6-9115-3F21E9E11909}"/>
              </a:ext>
            </a:extLst>
          </p:cNvPr>
          <p:cNvSpPr/>
          <p:nvPr/>
        </p:nvSpPr>
        <p:spPr>
          <a:xfrm>
            <a:off x="8269498" y="2706583"/>
            <a:ext cx="3503505" cy="321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 fontAlgn="ctr">
              <a:buFont typeface="Arial" panose="020B0604020202020204" pitchFamily="34" charset="0"/>
              <a:buChar char="•"/>
            </a:pPr>
            <a:endParaRPr lang="en-US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43760B-994B-413C-83B0-A904796D67E9}"/>
              </a:ext>
            </a:extLst>
          </p:cNvPr>
          <p:cNvSpPr/>
          <p:nvPr/>
        </p:nvSpPr>
        <p:spPr>
          <a:xfrm>
            <a:off x="4475635" y="2695465"/>
            <a:ext cx="3503505" cy="321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CAE5F-D341-4198-B47A-885AEF6DB758}"/>
              </a:ext>
            </a:extLst>
          </p:cNvPr>
          <p:cNvSpPr/>
          <p:nvPr/>
        </p:nvSpPr>
        <p:spPr>
          <a:xfrm>
            <a:off x="690364" y="2706583"/>
            <a:ext cx="3503505" cy="321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 dirty="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Medical Billing and Coding| </a:t>
            </a:r>
            <a:r>
              <a:rPr lang="en-US" sz="4100" b="1" dirty="0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MBC</a:t>
            </a:r>
            <a:endParaRPr sz="4100" b="1" dirty="0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5" name="Shape 442">
            <a:extLst>
              <a:ext uri="{FF2B5EF4-FFF2-40B4-BE49-F238E27FC236}">
                <a16:creationId xmlns:a16="http://schemas.microsoft.com/office/drawing/2014/main" id="{07818CD8-3999-4E0F-B508-4056860AD1C1}"/>
              </a:ext>
            </a:extLst>
          </p:cNvPr>
          <p:cNvSpPr/>
          <p:nvPr/>
        </p:nvSpPr>
        <p:spPr>
          <a:xfrm>
            <a:off x="618376" y="1122768"/>
            <a:ext cx="11218025" cy="911277"/>
          </a:xfrm>
          <a:prstGeom prst="rect">
            <a:avLst/>
          </a:prstGeom>
          <a:solidFill>
            <a:srgbClr val="F2B14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92100">
              <a:defRPr sz="3200">
                <a:solidFill>
                  <a:srgbClr val="F2B146"/>
                </a:solidFill>
              </a:defRPr>
            </a:pPr>
            <a:r>
              <a:rPr lang="en-US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Certification Voucher Packages: CPC, CCA, or CBCS</a:t>
            </a:r>
            <a:endParaRPr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B1196A-00D0-4903-A801-30332AF0A135}"/>
              </a:ext>
            </a:extLst>
          </p:cNvPr>
          <p:cNvSpPr txBox="1"/>
          <p:nvPr/>
        </p:nvSpPr>
        <p:spPr>
          <a:xfrm>
            <a:off x="767750" y="2860817"/>
            <a:ext cx="3348731" cy="2939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-US" sz="1300" b="1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Included in ed2go Tuition:</a:t>
            </a:r>
          </a:p>
          <a:p>
            <a:pPr algn="l">
              <a:defRPr sz="1800"/>
            </a:pPr>
            <a:endParaRPr lang="en-US" sz="60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marL="228600" lvl="8" indent="-228600">
              <a:spcAft>
                <a:spcPts val="2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Certified Professional Coder (CPC) Exam Voucher </a:t>
            </a:r>
          </a:p>
          <a:p>
            <a:pPr marL="742950" lvl="7" indent="-285750">
              <a:spcAft>
                <a:spcPts val="200"/>
              </a:spcAft>
              <a:buFont typeface="Courier New" panose="02070309020205020404" pitchFamily="49" charset="0"/>
              <a:buChar char="o"/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One free retake if taken at testing center</a:t>
            </a:r>
          </a:p>
          <a:p>
            <a:pPr marL="742950" lvl="7" indent="-285750">
              <a:spcAft>
                <a:spcPts val="200"/>
              </a:spcAft>
              <a:buFont typeface="Courier New" panose="02070309020205020404" pitchFamily="49" charset="0"/>
              <a:buChar char="o"/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$199 re-take fee for online proctored</a:t>
            </a:r>
          </a:p>
          <a:p>
            <a:pPr marL="228600" lvl="8" indent="-228600">
              <a:spcAft>
                <a:spcPts val="2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1-year membership to AAPC </a:t>
            </a:r>
          </a:p>
          <a:p>
            <a:pPr marL="228600" lvl="8" indent="-228600">
              <a:spcAft>
                <a:spcPts val="2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CPC Study Guide </a:t>
            </a:r>
          </a:p>
          <a:p>
            <a:pPr marL="228600" lvl="8" indent="-228600">
              <a:spcAft>
                <a:spcPts val="2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CPC Exam Review </a:t>
            </a:r>
          </a:p>
          <a:p>
            <a:pPr marL="742950" lvl="7" indent="-285750">
              <a:spcAft>
                <a:spcPts val="200"/>
              </a:spcAft>
              <a:buFont typeface="Courier New" panose="02070309020205020404" pitchFamily="49" charset="0"/>
              <a:buChar char="o"/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Online, self-paced course</a:t>
            </a:r>
            <a:endParaRPr lang="en-US" sz="140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marL="228600" lvl="8" indent="-228600">
              <a:spcAft>
                <a:spcPts val="2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CPC PractiCode </a:t>
            </a:r>
          </a:p>
          <a:p>
            <a:pPr marL="742950" lvl="7" indent="-285750">
              <a:spcAft>
                <a:spcPts val="200"/>
              </a:spcAft>
              <a:buFont typeface="Courier New" panose="02070309020205020404" pitchFamily="49" charset="0"/>
              <a:buChar char="o"/>
              <a:defRPr sz="1800"/>
            </a:pPr>
            <a:r>
              <a:rPr lang="en-US" sz="12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Qualifies as 1-year work experience</a:t>
            </a:r>
          </a:p>
          <a:p>
            <a:pPr marL="228600" lvl="8" indent="-228600">
              <a:spcAft>
                <a:spcPts val="2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CPC Practice Exam Bundle</a:t>
            </a:r>
            <a:endParaRPr lang="en-US" sz="1300">
              <a:solidFill>
                <a:srgbClr val="333333"/>
              </a:solidFill>
              <a:latin typeface="Source Sans Pro Semibold"/>
              <a:ea typeface="Source Sans Pro Semibold"/>
              <a:cs typeface="Source Sans Pro Light"/>
              <a:sym typeface="Source Sans Pro Semibol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F4BA68-475E-4CD4-881A-E36928896319}"/>
              </a:ext>
            </a:extLst>
          </p:cNvPr>
          <p:cNvSpPr/>
          <p:nvPr/>
        </p:nvSpPr>
        <p:spPr>
          <a:xfrm>
            <a:off x="624945" y="2162413"/>
            <a:ext cx="3635246" cy="612592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146D7-BD72-4340-BE53-49455956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7" y="2240706"/>
            <a:ext cx="1169541" cy="4685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FCF62A-8FAF-4A41-840C-F9855DCE0D10}"/>
              </a:ext>
            </a:extLst>
          </p:cNvPr>
          <p:cNvSpPr/>
          <p:nvPr/>
        </p:nvSpPr>
        <p:spPr>
          <a:xfrm>
            <a:off x="4415675" y="2161794"/>
            <a:ext cx="3637177" cy="60616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1E5111-B5F3-4579-A2F0-FD5E3E1BD1D1}"/>
              </a:ext>
            </a:extLst>
          </p:cNvPr>
          <p:cNvSpPr/>
          <p:nvPr/>
        </p:nvSpPr>
        <p:spPr>
          <a:xfrm>
            <a:off x="8203628" y="2168842"/>
            <a:ext cx="3635246" cy="612294"/>
          </a:xfrm>
          <a:prstGeom prst="rect">
            <a:avLst/>
          </a:prstGeom>
          <a:ln w="28575">
            <a:solidFill>
              <a:srgbClr val="F985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E1C87B-145D-4C17-9C0A-C95A7FB5F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798" y="2234287"/>
            <a:ext cx="1241572" cy="4611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D9A573-D472-466A-A6C0-208FCD28F33D}"/>
              </a:ext>
            </a:extLst>
          </p:cNvPr>
          <p:cNvSpPr txBox="1"/>
          <p:nvPr/>
        </p:nvSpPr>
        <p:spPr>
          <a:xfrm>
            <a:off x="5985227" y="2209407"/>
            <a:ext cx="1817501" cy="518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450" b="1">
                <a:solidFill>
                  <a:srgbClr val="000000"/>
                </a:solidFill>
                <a:sym typeface="Helvetica Light"/>
              </a:rPr>
              <a:t>Certified Coding </a:t>
            </a:r>
          </a:p>
          <a:p>
            <a:pPr algn="ctr" defTabSz="292100" latinLnBrk="1" hangingPunct="0"/>
            <a:r>
              <a:rPr lang="en-US" sz="1450" b="1">
                <a:solidFill>
                  <a:srgbClr val="000000"/>
                </a:solidFill>
                <a:sym typeface="Helvetica Light"/>
              </a:rPr>
              <a:t>Associate (CCA)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F008CF-3C24-4108-80D5-B832EBF2E413}"/>
              </a:ext>
            </a:extLst>
          </p:cNvPr>
          <p:cNvSpPr txBox="1"/>
          <p:nvPr/>
        </p:nvSpPr>
        <p:spPr>
          <a:xfrm>
            <a:off x="2190752" y="2209407"/>
            <a:ext cx="1865028" cy="518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450" b="1">
                <a:solidFill>
                  <a:srgbClr val="000000"/>
                </a:solidFill>
                <a:sym typeface="Helvetica Light"/>
              </a:rPr>
              <a:t>Certified Professional</a:t>
            </a:r>
          </a:p>
          <a:p>
            <a:pPr algn="ctr" defTabSz="292100" latinLnBrk="1" hangingPunct="0"/>
            <a:r>
              <a:rPr lang="en-US" sz="1450" b="1">
                <a:solidFill>
                  <a:srgbClr val="000000"/>
                </a:solidFill>
              </a:rPr>
              <a:t>Coder</a:t>
            </a:r>
            <a:r>
              <a:rPr lang="en-US" sz="1450" b="1">
                <a:solidFill>
                  <a:srgbClr val="000000"/>
                </a:solidFill>
                <a:sym typeface="Helvetica Light"/>
              </a:rPr>
              <a:t> (CPC)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59B5AB-A2CD-47DD-A40B-F32A05A7F6C4}"/>
              </a:ext>
            </a:extLst>
          </p:cNvPr>
          <p:cNvSpPr txBox="1"/>
          <p:nvPr/>
        </p:nvSpPr>
        <p:spPr>
          <a:xfrm>
            <a:off x="4598632" y="2865464"/>
            <a:ext cx="3265208" cy="1449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-US" sz="1300" b="1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Included in ed2go Tuition:</a:t>
            </a:r>
          </a:p>
          <a:p>
            <a:pPr algn="l">
              <a:spcAft>
                <a:spcPts val="200"/>
              </a:spcAft>
              <a:defRPr sz="1800"/>
            </a:pPr>
            <a:endParaRPr lang="en-US" sz="35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Certified Coding Associate (CCA) Exam Voucher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AHIMA Membership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PAC Professional Review Guide for the CCA Examination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2ADE1B-C8A9-4A3D-8B28-6D3A8CDB8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75" y="2205670"/>
            <a:ext cx="1161869" cy="5438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70D8B44-D965-46DD-B805-F8254B7551CD}"/>
              </a:ext>
            </a:extLst>
          </p:cNvPr>
          <p:cNvSpPr txBox="1"/>
          <p:nvPr/>
        </p:nvSpPr>
        <p:spPr>
          <a:xfrm>
            <a:off x="9536974" y="2205670"/>
            <a:ext cx="2220269" cy="518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450" b="1">
                <a:solidFill>
                  <a:srgbClr val="000000"/>
                </a:solidFill>
                <a:sym typeface="Helvetica Light"/>
              </a:rPr>
              <a:t>Certified Billing and Coding Specialist  (CBCS)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744BE-EFD7-410F-BA29-A4CFF6F427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D4E12E-B4C7-435D-A034-3FF0CCEE84C9}"/>
              </a:ext>
            </a:extLst>
          </p:cNvPr>
          <p:cNvSpPr txBox="1"/>
          <p:nvPr/>
        </p:nvSpPr>
        <p:spPr>
          <a:xfrm>
            <a:off x="8387478" y="2817964"/>
            <a:ext cx="3265208" cy="12490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-US" sz="1300" b="1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Included in ed2go Tuition:</a:t>
            </a:r>
          </a:p>
          <a:p>
            <a:pPr algn="l">
              <a:spcAft>
                <a:spcPts val="200"/>
              </a:spcAft>
              <a:defRPr sz="1800"/>
            </a:pPr>
            <a:endParaRPr lang="en-US" sz="350">
              <a:solidFill>
                <a:srgbClr val="333333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ource Sans Pro Light"/>
              <a:sym typeface="Source Sans Pro Semibold"/>
            </a:endParaRP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Certified Billing and Coding Specialist  (CBCS) Exam Voucher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CBCS Online Study Guide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1300">
                <a:solidFill>
                  <a:srgbClr val="33333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/>
                <a:sym typeface="Source Sans Pro Semibold"/>
              </a:rPr>
              <a:t>CBCS Practice Exams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58C25-4566-490B-8A4E-B3D8D5588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833" y="5255401"/>
            <a:ext cx="594376" cy="570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262565-5357-490E-AED6-30582E161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776" y="5265004"/>
            <a:ext cx="633222" cy="5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125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Image result for cpt optum">
            <a:extLst>
              <a:ext uri="{FF2B5EF4-FFF2-40B4-BE49-F238E27FC236}">
                <a16:creationId xmlns:a16="http://schemas.microsoft.com/office/drawing/2014/main" id="{CA52E81D-14CC-4E65-B61F-9D44BB2D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57" y="2445744"/>
            <a:ext cx="3665667" cy="344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Semibold"/>
                <a:sym typeface="Source Sans Pro Light"/>
              </a:rPr>
              <a:t>Medical Billing and Coding</a:t>
            </a: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MBC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9" name="Shape 442">
            <a:extLst>
              <a:ext uri="{FF2B5EF4-FFF2-40B4-BE49-F238E27FC236}">
                <a16:creationId xmlns:a16="http://schemas.microsoft.com/office/drawing/2014/main" id="{1FCC581C-A468-A64F-B070-2E7557EFB660}"/>
              </a:ext>
            </a:extLst>
          </p:cNvPr>
          <p:cNvSpPr/>
          <p:nvPr/>
        </p:nvSpPr>
        <p:spPr>
          <a:xfrm>
            <a:off x="603275" y="1176796"/>
            <a:ext cx="10137639" cy="476773"/>
          </a:xfrm>
          <a:prstGeom prst="rect">
            <a:avLst/>
          </a:prstGeom>
          <a:solidFill>
            <a:srgbClr val="F2B14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92100">
              <a:defRPr sz="3200">
                <a:solidFill>
                  <a:srgbClr val="F2B146"/>
                </a:solidFill>
              </a:defRPr>
            </a:pPr>
            <a:endParaRPr sz="1600"/>
          </a:p>
        </p:txBody>
      </p:sp>
      <p:sp>
        <p:nvSpPr>
          <p:cNvPr id="11" name="Shape 460">
            <a:extLst>
              <a:ext uri="{FF2B5EF4-FFF2-40B4-BE49-F238E27FC236}">
                <a16:creationId xmlns:a16="http://schemas.microsoft.com/office/drawing/2014/main" id="{B84CD3EA-281C-464F-8A4D-1CDA7FEB573F}"/>
              </a:ext>
            </a:extLst>
          </p:cNvPr>
          <p:cNvSpPr/>
          <p:nvPr/>
        </p:nvSpPr>
        <p:spPr>
          <a:xfrm>
            <a:off x="737901" y="1300652"/>
            <a:ext cx="986838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5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lang="en-US" sz="1800"/>
              <a:t>Materials Shipped to Learners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1B2DAF-7146-4F20-A2B1-AFF58F904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808" y="4497967"/>
            <a:ext cx="1704572" cy="1962166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2C4FA87-EDDB-486B-BF69-B4EE1627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7" y="2384084"/>
            <a:ext cx="1488796" cy="196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B2E7EB65-BF3C-4453-9CC4-DCD2B747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7" y="4463763"/>
            <a:ext cx="1504953" cy="1933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45D4236-E4F9-4C38-B79A-08A7182F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90" y="2473438"/>
            <a:ext cx="1407799" cy="172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4FE413D3-DBB6-4941-9A10-F1BBCE1E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31" y="4381623"/>
            <a:ext cx="1276719" cy="198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36EC62-3F58-422A-BB6D-3EA6CB27A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414" y="2473438"/>
            <a:ext cx="1509179" cy="1872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7" name="Picture 15">
            <a:extLst>
              <a:ext uri="{FF2B5EF4-FFF2-40B4-BE49-F238E27FC236}">
                <a16:creationId xmlns:a16="http://schemas.microsoft.com/office/drawing/2014/main" id="{B3A003D8-C876-4CA5-AD26-F82EB18D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696" y="4497967"/>
            <a:ext cx="1326613" cy="1756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752CD3-FD71-419A-BC9E-4FE7D0D2E7F1}"/>
              </a:ext>
            </a:extLst>
          </p:cNvPr>
          <p:cNvSpPr/>
          <p:nvPr/>
        </p:nvSpPr>
        <p:spPr>
          <a:xfrm>
            <a:off x="603275" y="1940754"/>
            <a:ext cx="3617521" cy="318357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600">
                <a:solidFill>
                  <a:sysClr val="windowText" lastClr="000000"/>
                </a:solidFill>
                <a:sym typeface="Helvetica Light"/>
              </a:rPr>
              <a:t>Core Textbooks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699B6F-8143-4647-83FD-E0ADBEC46C8D}"/>
              </a:ext>
            </a:extLst>
          </p:cNvPr>
          <p:cNvSpPr/>
          <p:nvPr/>
        </p:nvSpPr>
        <p:spPr>
          <a:xfrm>
            <a:off x="4491400" y="1939667"/>
            <a:ext cx="4011324" cy="31835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600">
                <a:solidFill>
                  <a:sysClr val="windowText" lastClr="000000"/>
                </a:solidFill>
                <a:sym typeface="Helvetica Light"/>
              </a:rPr>
              <a:t>Required for Certification Exams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F0D07B-19D3-4BB9-B5AE-8E867F8E38B3}"/>
              </a:ext>
            </a:extLst>
          </p:cNvPr>
          <p:cNvSpPr/>
          <p:nvPr/>
        </p:nvSpPr>
        <p:spPr>
          <a:xfrm>
            <a:off x="8867776" y="1939667"/>
            <a:ext cx="2731210" cy="31835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1600">
                <a:solidFill>
                  <a:sysClr val="windowText" lastClr="000000"/>
                </a:solidFill>
                <a:sym typeface="Helvetica Light"/>
              </a:rPr>
              <a:t>Based on Certification Choice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D78BB-F34C-439C-9DF3-79503BF5F6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772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2">
            <a:extLst>
              <a:ext uri="{FF2B5EF4-FFF2-40B4-BE49-F238E27FC236}">
                <a16:creationId xmlns:a16="http://schemas.microsoft.com/office/drawing/2014/main" id="{459145A7-99D9-4623-9B4F-D3854100D88A}"/>
              </a:ext>
            </a:extLst>
          </p:cNvPr>
          <p:cNvSpPr/>
          <p:nvPr/>
        </p:nvSpPr>
        <p:spPr>
          <a:xfrm>
            <a:off x="0" y="1"/>
            <a:ext cx="12192000" cy="2069446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96EBE-0141-42FE-919F-F5CFA213258C}"/>
              </a:ext>
            </a:extLst>
          </p:cNvPr>
          <p:cNvSpPr txBox="1"/>
          <p:nvPr/>
        </p:nvSpPr>
        <p:spPr>
          <a:xfrm>
            <a:off x="692395" y="259992"/>
            <a:ext cx="10539663" cy="1549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r>
              <a:rPr lang="en-US" sz="3200" b="1">
                <a:solidFill>
                  <a:schemeClr val="bg1"/>
                </a:solidFill>
                <a:sym typeface="Helvetica Light"/>
              </a:rPr>
              <a:t>The Fast Track to an In-Demand Career: </a:t>
            </a:r>
          </a:p>
          <a:p>
            <a:pPr algn="ctr" defTabSz="292100" latinLnBrk="1" hangingPunct="0"/>
            <a:r>
              <a:rPr lang="en-US" sz="3200" b="1">
                <a:solidFill>
                  <a:schemeClr val="bg1"/>
                </a:solidFill>
                <a:sym typeface="Helvetica Light"/>
              </a:rPr>
              <a:t>ed2go’s New &amp; Improved Medical Billing and Coding Course </a:t>
            </a:r>
          </a:p>
          <a:p>
            <a:pPr algn="ctr" defTabSz="292100" latinLnBrk="1" hangingPunct="0"/>
            <a:r>
              <a:rPr lang="en-US" sz="3200">
                <a:solidFill>
                  <a:schemeClr val="bg1"/>
                </a:solidFill>
              </a:rPr>
              <a:t>April 8</a:t>
            </a:r>
            <a:r>
              <a:rPr lang="en-US" sz="3200" baseline="30000">
                <a:solidFill>
                  <a:schemeClr val="bg1"/>
                </a:solidFill>
              </a:rPr>
              <a:t>th</a:t>
            </a:r>
            <a:r>
              <a:rPr lang="en-US" sz="3200">
                <a:solidFill>
                  <a:schemeClr val="bg1"/>
                </a:solidFill>
              </a:rPr>
              <a:t>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052A0-81F8-4EE2-A4EA-7F939C3BD0D6}"/>
              </a:ext>
            </a:extLst>
          </p:cNvPr>
          <p:cNvSpPr txBox="1"/>
          <p:nvPr/>
        </p:nvSpPr>
        <p:spPr>
          <a:xfrm>
            <a:off x="613629" y="4696916"/>
            <a:ext cx="3138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sym typeface="Helvetica Light"/>
              </a:rPr>
              <a:t>Lesli Beavers </a:t>
            </a:r>
          </a:p>
          <a:p>
            <a:pPr algn="ctr"/>
            <a:r>
              <a:rPr lang="en-US" sz="1800">
                <a:solidFill>
                  <a:srgbClr val="000000"/>
                </a:solidFill>
                <a:sym typeface="Helvetica Light"/>
              </a:rPr>
              <a:t>Director of Workforce</a:t>
            </a:r>
          </a:p>
          <a:p>
            <a:pPr algn="ctr"/>
            <a:r>
              <a:rPr lang="en-US" sz="1800">
                <a:solidFill>
                  <a:srgbClr val="000000"/>
                </a:solidFill>
                <a:sym typeface="Helvetica Light"/>
              </a:rPr>
              <a:t>Clark State College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3A6AC-DB90-43E8-A9E3-E016A13917DC}"/>
              </a:ext>
            </a:extLst>
          </p:cNvPr>
          <p:cNvSpPr txBox="1"/>
          <p:nvPr/>
        </p:nvSpPr>
        <p:spPr>
          <a:xfrm>
            <a:off x="4931521" y="4696916"/>
            <a:ext cx="2061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sym typeface="Helvetica Light"/>
              </a:rPr>
              <a:t>Shannon Clarkson Product Manager ed2go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D297C-E077-4AF7-8757-FCFAC6439025}"/>
              </a:ext>
            </a:extLst>
          </p:cNvPr>
          <p:cNvSpPr txBox="1"/>
          <p:nvPr/>
        </p:nvSpPr>
        <p:spPr>
          <a:xfrm>
            <a:off x="8684141" y="4696916"/>
            <a:ext cx="2307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sym typeface="Helvetica Light"/>
              </a:rPr>
              <a:t>Audrey Wyrick </a:t>
            </a:r>
          </a:p>
          <a:p>
            <a:pPr algn="ctr"/>
            <a:r>
              <a:rPr lang="en-US" sz="1800">
                <a:solidFill>
                  <a:srgbClr val="000000"/>
                </a:solidFill>
                <a:sym typeface="Helvetica Light"/>
              </a:rPr>
              <a:t>Sr. Product Marketing Manager ed2go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A9912-A732-49D7-8187-734B0AC25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2"/>
          <a:stretch/>
        </p:blipFill>
        <p:spPr>
          <a:xfrm>
            <a:off x="8854490" y="2511509"/>
            <a:ext cx="1697330" cy="2074292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477A97C-0893-45DD-8091-57A3E6283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30" r="12617" b="-2375"/>
          <a:stretch/>
        </p:blipFill>
        <p:spPr>
          <a:xfrm>
            <a:off x="5135607" y="2511509"/>
            <a:ext cx="1595089" cy="2265687"/>
          </a:xfrm>
          <a:prstGeom prst="rect">
            <a:avLst/>
          </a:prstGeom>
        </p:spPr>
      </p:pic>
      <p:pic>
        <p:nvPicPr>
          <p:cNvPr id="14" name="Picture 13" descr="A picture containing person, building, clothing, yellow&#10;&#10;Description automatically generated">
            <a:extLst>
              <a:ext uri="{FF2B5EF4-FFF2-40B4-BE49-F238E27FC236}">
                <a16:creationId xmlns:a16="http://schemas.microsoft.com/office/drawing/2014/main" id="{035594EE-64BB-4AFF-A46C-6833D8AF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" b="4549"/>
          <a:stretch/>
        </p:blipFill>
        <p:spPr>
          <a:xfrm>
            <a:off x="1370130" y="2513932"/>
            <a:ext cx="1501420" cy="2069446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54D6ACB-91B7-4254-8E7A-9DD84A8982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780789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F4ABD-319D-4D54-A954-F8F055390B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7066" y="6477000"/>
            <a:ext cx="524933" cy="26313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Aft>
                <a:spcPts val="600"/>
              </a:spcAft>
            </a:pPr>
            <a:fld id="{86CB4B4D-7CA3-9044-876B-883B54F8677D}" type="slidenum">
              <a:rPr lang="en-US" smtClean="0"/>
              <a:pPr lvl="0"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1026" name="Picture 2" descr="Clark State College (@clarkstate) | Twitter">
            <a:extLst>
              <a:ext uri="{FF2B5EF4-FFF2-40B4-BE49-F238E27FC236}">
                <a16:creationId xmlns:a16="http://schemas.microsoft.com/office/drawing/2014/main" id="{F4647986-BE2D-4823-ACE7-5BE657B6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2706" r="11268" b="20112"/>
          <a:stretch/>
        </p:blipFill>
        <p:spPr bwMode="auto">
          <a:xfrm>
            <a:off x="4179679" y="127659"/>
            <a:ext cx="3832641" cy="33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2F738-BA8A-4A4C-8951-FA214B72B98E}"/>
              </a:ext>
            </a:extLst>
          </p:cNvPr>
          <p:cNvSpPr txBox="1"/>
          <p:nvPr/>
        </p:nvSpPr>
        <p:spPr>
          <a:xfrm>
            <a:off x="524934" y="3793865"/>
            <a:ext cx="6839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Springfield/Dayton, Ohio Regional MBC &amp; MA data </a:t>
            </a:r>
            <a:r>
              <a:rPr lang="en-US" i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from </a:t>
            </a:r>
            <a:r>
              <a:rPr lang="en-US" i="1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JobsEQ</a:t>
            </a:r>
            <a:endParaRPr lang="en-US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66 Current job postings in our four-county region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1.3% Annual Growth outlook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CPC most in-demand certification in our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ed2go Partnership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Marketing assistance through assets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Pros of engaging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FC83B-D6B2-42D8-AF78-B94E5E6D689A}"/>
              </a:ext>
            </a:extLst>
          </p:cNvPr>
          <p:cNvSpPr txBox="1"/>
          <p:nvPr/>
        </p:nvSpPr>
        <p:spPr>
          <a:xfrm>
            <a:off x="7488738" y="3781990"/>
            <a:ext cx="41783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Marketing Campaigns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E-blasts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Facebook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Funding/Student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WIOA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Remote learning assistance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48182-62BF-4B10-A9A2-3092B9CAD459}"/>
              </a:ext>
            </a:extLst>
          </p:cNvPr>
          <p:cNvSpPr txBox="1"/>
          <p:nvPr/>
        </p:nvSpPr>
        <p:spPr>
          <a:xfrm>
            <a:off x="4965030" y="3240142"/>
            <a:ext cx="2261937" cy="37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www.clarkstate.edu</a:t>
            </a:r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989203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ar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Image result for car"/>
          <p:cNvSpPr>
            <a:spLocks noChangeAspect="1" noChangeArrowheads="1"/>
          </p:cNvSpPr>
          <p:nvPr/>
        </p:nvSpPr>
        <p:spPr bwMode="auto">
          <a:xfrm>
            <a:off x="410633" y="105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23A1E0B-85D4-E849-A57C-9B6C98DCDED0}"/>
              </a:ext>
            </a:extLst>
          </p:cNvPr>
          <p:cNvSpPr txBox="1">
            <a:spLocks/>
          </p:cNvSpPr>
          <p:nvPr/>
        </p:nvSpPr>
        <p:spPr>
          <a:xfrm>
            <a:off x="488886" y="1523697"/>
            <a:ext cx="10534018" cy="2940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Marketing </a:t>
            </a:r>
            <a:r>
              <a:rPr lang="en-US" sz="4000" b="1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Resources</a:t>
            </a:r>
          </a:p>
          <a:p>
            <a:pPr algn="l">
              <a:defRPr/>
            </a:pPr>
            <a:endParaRPr lang="en-US" sz="4000" b="1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12847-49F4-42C4-AEFC-4069E280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1992908-1E8A-4F15-9939-EC4C2BF19B4D}" type="slidenum">
              <a:rPr lang="en-US" smtClean="0"/>
              <a:pPr algn="r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08ECC-A834-451A-A8AD-A7AF0132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2" y="6306420"/>
            <a:ext cx="2407494" cy="4088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00348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444" name="Shape 444"/>
          <p:cNvSpPr/>
          <p:nvPr/>
        </p:nvSpPr>
        <p:spPr>
          <a:xfrm>
            <a:off x="7054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Partner</a:t>
            </a:r>
            <a:r>
              <a:rPr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Marketing site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7829883" y="6497137"/>
            <a:ext cx="358986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2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100"/>
              <a:t>www.ed2go.com</a:t>
            </a:r>
            <a:endParaRPr sz="11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834840-A5B8-9B4B-8A26-B71ECD20C921}"/>
              </a:ext>
            </a:extLst>
          </p:cNvPr>
          <p:cNvGrpSpPr/>
          <p:nvPr/>
        </p:nvGrpSpPr>
        <p:grpSpPr>
          <a:xfrm>
            <a:off x="5772203" y="5322911"/>
            <a:ext cx="6301851" cy="810243"/>
            <a:chOff x="9717657" y="10072751"/>
            <a:chExt cx="12603700" cy="1620486"/>
          </a:xfrm>
        </p:grpSpPr>
        <p:sp>
          <p:nvSpPr>
            <p:cNvPr id="442" name="Shape 442"/>
            <p:cNvSpPr/>
            <p:nvPr/>
          </p:nvSpPr>
          <p:spPr>
            <a:xfrm>
              <a:off x="9717657" y="10072751"/>
              <a:ext cx="12120009" cy="1620486"/>
            </a:xfrm>
            <a:prstGeom prst="rect">
              <a:avLst/>
            </a:prstGeom>
            <a:solidFill>
              <a:srgbClr val="F2B14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292100">
                <a:defRPr sz="3200">
                  <a:solidFill>
                    <a:srgbClr val="F2B146"/>
                  </a:solidFill>
                </a:defRPr>
              </a:pPr>
              <a:endParaRPr sz="1600"/>
            </a:p>
          </p:txBody>
        </p:sp>
        <p:sp>
          <p:nvSpPr>
            <p:cNvPr id="460" name="Shape 460"/>
            <p:cNvSpPr/>
            <p:nvPr/>
          </p:nvSpPr>
          <p:spPr>
            <a:xfrm>
              <a:off x="11380589" y="10319093"/>
              <a:ext cx="10940768" cy="7386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l">
                <a:defRPr sz="56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400" b="1"/>
                <a:t>Bookmark the Partner Marketing Site</a:t>
              </a:r>
              <a:endParaRPr sz="2400" b="1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571F4C-0502-8F4F-857B-51FD05EAF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4471" y="10307609"/>
              <a:ext cx="1206500" cy="1206500"/>
            </a:xfrm>
            <a:prstGeom prst="rect">
              <a:avLst/>
            </a:prstGeom>
          </p:spPr>
        </p:pic>
        <p:sp>
          <p:nvSpPr>
            <p:cNvPr id="26" name="Shape 460">
              <a:extLst>
                <a:ext uri="{FF2B5EF4-FFF2-40B4-BE49-F238E27FC236}">
                  <a16:creationId xmlns:a16="http://schemas.microsoft.com/office/drawing/2014/main" id="{F79F9289-5541-B44C-BEA4-50366409E997}"/>
                </a:ext>
              </a:extLst>
            </p:cNvPr>
            <p:cNvSpPr/>
            <p:nvPr/>
          </p:nvSpPr>
          <p:spPr>
            <a:xfrm>
              <a:off x="11374661" y="11001635"/>
              <a:ext cx="9291222" cy="4308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l">
                <a:defRPr sz="56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pPr lvl="0">
                <a:defRPr sz="1800" cap="none">
                  <a:solidFill>
                    <a:srgbClr val="000000"/>
                  </a:solidFill>
                </a:defRPr>
              </a:pPr>
              <a:r>
                <a:rPr lang="en-US" sz="1400">
                  <a:solidFill>
                    <a:schemeClr val="bg1"/>
                  </a:solidFill>
                </a:rPr>
                <a:t>www.partner.ed2go.com</a:t>
              </a:r>
              <a:endParaRPr lang="en-US" sz="1400" cap="all">
                <a:solidFill>
                  <a:schemeClr val="bg1"/>
                </a:solidFill>
              </a:endParaRPr>
            </a:p>
          </p:txBody>
        </p:sp>
      </p:grpSp>
      <p:sp>
        <p:nvSpPr>
          <p:cNvPr id="27" name="Shape 447">
            <a:extLst>
              <a:ext uri="{FF2B5EF4-FFF2-40B4-BE49-F238E27FC236}">
                <a16:creationId xmlns:a16="http://schemas.microsoft.com/office/drawing/2014/main" id="{2C35B321-09C0-FE4E-95EC-A49216715097}"/>
              </a:ext>
            </a:extLst>
          </p:cNvPr>
          <p:cNvSpPr/>
          <p:nvPr/>
        </p:nvSpPr>
        <p:spPr>
          <a:xfrm>
            <a:off x="803662" y="2047853"/>
            <a:ext cx="4968542" cy="3670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3000">
                <a:solidFill>
                  <a:srgbClr val="4D4D4D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pPr defTabSz="457200">
              <a:spcAft>
                <a:spcPts val="300"/>
              </a:spcAft>
              <a:defRPr/>
            </a:pPr>
            <a:r>
              <a:rPr lang="en-US" sz="1800">
                <a:solidFill>
                  <a:schemeClr val="tx1"/>
                </a:solidFill>
              </a:rPr>
              <a:t>Dedicated </a:t>
            </a:r>
            <a:r>
              <a:rPr lang="en-US" sz="1800" b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 Marketing site </a:t>
            </a:r>
            <a:r>
              <a:rPr lang="en-US" sz="1800">
                <a:solidFill>
                  <a:schemeClr val="tx1"/>
                </a:solidFill>
              </a:rPr>
              <a:t>includes: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Marketing plans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Campaigns-in-a-box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Collateral – flyers, brochures, catalogs, email templates, banner ads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Press releases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Social media content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>
                <a:solidFill>
                  <a:schemeClr val="tx1"/>
                </a:solidFill>
              </a:rPr>
              <a:t>Best practices</a:t>
            </a:r>
          </a:p>
          <a:p>
            <a:pPr marL="285750" indent="-2857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800">
              <a:solidFill>
                <a:schemeClr val="tx1"/>
              </a:solidFill>
            </a:endParaRPr>
          </a:p>
          <a:p>
            <a:pPr defTabSz="457200">
              <a:spcAft>
                <a:spcPts val="300"/>
              </a:spcAft>
              <a:defRPr/>
            </a:pPr>
            <a:r>
              <a:rPr lang="en-US" sz="1800" i="1">
                <a:solidFill>
                  <a:srgbClr val="0070C0"/>
                </a:solidFill>
              </a:rPr>
              <a:t>***All MBC and MA collateral is updated with the new course content</a:t>
            </a:r>
          </a:p>
          <a:p>
            <a:pPr defTabSz="457200">
              <a:spcAft>
                <a:spcPts val="300"/>
              </a:spcAft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CC8A793-9DD2-6D47-A03D-15C1036D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03" y="1417661"/>
            <a:ext cx="6096000" cy="39052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20B80-C83E-41A2-96BD-178847517F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083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ar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Image result for car"/>
          <p:cNvSpPr>
            <a:spLocks noChangeAspect="1" noChangeArrowheads="1"/>
          </p:cNvSpPr>
          <p:nvPr/>
        </p:nvSpPr>
        <p:spPr bwMode="auto">
          <a:xfrm>
            <a:off x="410633" y="105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23A1E0B-85D4-E849-A57C-9B6C98DCDED0}"/>
              </a:ext>
            </a:extLst>
          </p:cNvPr>
          <p:cNvSpPr txBox="1">
            <a:spLocks/>
          </p:cNvSpPr>
          <p:nvPr/>
        </p:nvSpPr>
        <p:spPr>
          <a:xfrm>
            <a:off x="410633" y="868605"/>
            <a:ext cx="10534018" cy="2940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9600" b="1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Q&amp;A</a:t>
            </a:r>
          </a:p>
          <a:p>
            <a:pPr algn="l">
              <a:defRPr/>
            </a:pPr>
            <a:endParaRPr lang="en-US" sz="2800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E43403-ABEC-48AE-BCE9-E47265763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118" y="4012908"/>
            <a:ext cx="4633586" cy="78683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51E6D-002F-473C-9C31-978C4FF0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4BA8DF"/>
          </a:solidFill>
        </p:spPr>
        <p:txBody>
          <a:bodyPr/>
          <a:lstStyle/>
          <a:p>
            <a:pPr algn="l"/>
            <a:fld id="{71992908-1E8A-4F15-9939-EC4C2BF19B4D}" type="slidenum">
              <a:rPr lang="en-US" b="1" smtClean="0"/>
              <a:pPr algn="l"/>
              <a:t>23</a:t>
            </a:fld>
            <a:endParaRPr lang="en-US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653258-7410-4660-8973-6E37D76322C1}"/>
              </a:ext>
            </a:extLst>
          </p:cNvPr>
          <p:cNvSpPr/>
          <p:nvPr/>
        </p:nvSpPr>
        <p:spPr>
          <a:xfrm>
            <a:off x="207433" y="6165669"/>
            <a:ext cx="2457390" cy="55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82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tumblr_myp93odkni1st5lhmo1_1280.jpg"/>
          <p:cNvPicPr/>
          <p:nvPr/>
        </p:nvPicPr>
        <p:blipFill>
          <a:blip r:embed="rId3"/>
          <a:srcRect l="4739" t="5836" r="4551" b="25825"/>
          <a:stretch>
            <a:fillRect/>
          </a:stretch>
        </p:blipFill>
        <p:spPr>
          <a:xfrm>
            <a:off x="-6350" y="-19051"/>
            <a:ext cx="12204700" cy="6896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2" name="Shape 1482"/>
          <p:cNvSpPr/>
          <p:nvPr/>
        </p:nvSpPr>
        <p:spPr>
          <a:xfrm>
            <a:off x="4622800" y="1522161"/>
            <a:ext cx="2971800" cy="691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F2B1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>
                <a:solidFill>
                  <a:srgbClr val="F2B14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83" name="Shape 1483"/>
          <p:cNvSpPr/>
          <p:nvPr/>
        </p:nvSpPr>
        <p:spPr>
          <a:xfrm>
            <a:off x="4089400" y="2284161"/>
            <a:ext cx="3975100" cy="69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F2B1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>
                <a:solidFill>
                  <a:srgbClr val="F2B14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84" name="Shape 1484"/>
          <p:cNvSpPr/>
          <p:nvPr/>
        </p:nvSpPr>
        <p:spPr>
          <a:xfrm>
            <a:off x="5001604" y="1168646"/>
            <a:ext cx="2200924" cy="96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>
            <a:spAutoFit/>
          </a:bodyPr>
          <a:lstStyle>
            <a:lvl1pPr defTabSz="457200">
              <a:lnSpc>
                <a:spcPts val="8400"/>
              </a:lnSpc>
              <a:tabLst>
                <a:tab pos="1066800" algn="l"/>
              </a:tabLst>
              <a:defRPr sz="7000" cap="all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en-US" sz="3500"/>
              <a:t>THANK YOU</a:t>
            </a:r>
            <a:endParaRPr sz="3500"/>
          </a:p>
        </p:txBody>
      </p:sp>
      <p:sp>
        <p:nvSpPr>
          <p:cNvPr id="1485" name="Shape 1485"/>
          <p:cNvSpPr/>
          <p:nvPr/>
        </p:nvSpPr>
        <p:spPr>
          <a:xfrm>
            <a:off x="4501813" y="1940584"/>
            <a:ext cx="3188373" cy="96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>
            <a:spAutoFit/>
          </a:bodyPr>
          <a:lstStyle>
            <a:lvl1pPr defTabSz="457200">
              <a:lnSpc>
                <a:spcPts val="8400"/>
              </a:lnSpc>
              <a:tabLst>
                <a:tab pos="1066800" algn="l"/>
              </a:tabLst>
              <a:defRPr sz="7000" b="1" cap="all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lang="en-US" sz="3500"/>
              <a:t>FOR ATTENDING</a:t>
            </a:r>
            <a:endParaRPr sz="3500"/>
          </a:p>
        </p:txBody>
      </p:sp>
      <p:sp>
        <p:nvSpPr>
          <p:cNvPr id="9" name="Shape 984">
            <a:extLst>
              <a:ext uri="{FF2B5EF4-FFF2-40B4-BE49-F238E27FC236}">
                <a16:creationId xmlns:a16="http://schemas.microsoft.com/office/drawing/2014/main" id="{6B7D03F6-7433-1F45-B16F-DE8BDB74C3CD}"/>
              </a:ext>
            </a:extLst>
          </p:cNvPr>
          <p:cNvSpPr/>
          <p:nvPr/>
        </p:nvSpPr>
        <p:spPr>
          <a:xfrm>
            <a:off x="8064500" y="5787467"/>
            <a:ext cx="4042569" cy="999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ubicBezTo>
                  <a:pt x="2160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4BA8D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8" name="Shape 998">
            <a:extLst>
              <a:ext uri="{FF2B5EF4-FFF2-40B4-BE49-F238E27FC236}">
                <a16:creationId xmlns:a16="http://schemas.microsoft.com/office/drawing/2014/main" id="{949B54B1-6D86-5F42-93C8-E438087E8748}"/>
              </a:ext>
            </a:extLst>
          </p:cNvPr>
          <p:cNvSpPr/>
          <p:nvPr/>
        </p:nvSpPr>
        <p:spPr>
          <a:xfrm>
            <a:off x="8362191" y="5924088"/>
            <a:ext cx="252488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/>
              <a:t>CONTACT US</a:t>
            </a:r>
            <a:endParaRPr sz="3000"/>
          </a:p>
        </p:txBody>
      </p:sp>
      <p:sp>
        <p:nvSpPr>
          <p:cNvPr id="19" name="Shape 999">
            <a:extLst>
              <a:ext uri="{FF2B5EF4-FFF2-40B4-BE49-F238E27FC236}">
                <a16:creationId xmlns:a16="http://schemas.microsoft.com/office/drawing/2014/main" id="{7FB5A8F1-D164-6744-A40A-0F6DEBB4A6F6}"/>
              </a:ext>
            </a:extLst>
          </p:cNvPr>
          <p:cNvSpPr/>
          <p:nvPr/>
        </p:nvSpPr>
        <p:spPr>
          <a:xfrm>
            <a:off x="8405054" y="6402291"/>
            <a:ext cx="354564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3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en-US" sz="1500"/>
              <a:t>Ed2go.marketing@Cengage.com</a:t>
            </a:r>
            <a:endParaRPr sz="1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43B04-18B2-E34A-A7E8-7710A5B48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99" y="151056"/>
            <a:ext cx="2382002" cy="8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159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ar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Image result for car"/>
          <p:cNvSpPr>
            <a:spLocks noChangeAspect="1" noChangeArrowheads="1"/>
          </p:cNvSpPr>
          <p:nvPr/>
        </p:nvSpPr>
        <p:spPr bwMode="auto">
          <a:xfrm>
            <a:off x="410633" y="105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23A1E0B-85D4-E849-A57C-9B6C98DCDED0}"/>
              </a:ext>
            </a:extLst>
          </p:cNvPr>
          <p:cNvSpPr txBox="1">
            <a:spLocks/>
          </p:cNvSpPr>
          <p:nvPr/>
        </p:nvSpPr>
        <p:spPr>
          <a:xfrm>
            <a:off x="488886" y="1523697"/>
            <a:ext cx="10534018" cy="2940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Appendix</a:t>
            </a:r>
            <a:endParaRPr lang="en-US" sz="4000" b="1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n-US" sz="4000" b="1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12847-49F4-42C4-AEFC-4069E280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1992908-1E8A-4F15-9939-EC4C2BF19B4D}" type="slidenum">
              <a:rPr lang="en-US" smtClean="0"/>
              <a:pPr algn="r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08ECC-A834-451A-A8AD-A7AF0132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2" y="6306420"/>
            <a:ext cx="2407494" cy="4088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4046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9D9E08C-9646-48E2-9899-B71885A648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9D9E08C-9646-48E2-9899-B71885A64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50C5310-BF3F-489C-81A2-1F4C6F437F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>
              <a:defRPr/>
            </a:pPr>
            <a:endParaRPr lang="en-US" sz="1400" b="1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4" name="Shape 323">
            <a:extLst>
              <a:ext uri="{FF2B5EF4-FFF2-40B4-BE49-F238E27FC236}">
                <a16:creationId xmlns:a16="http://schemas.microsoft.com/office/drawing/2014/main" id="{1F327948-7813-4A14-B5B2-29E3452B575E}"/>
              </a:ext>
            </a:extLst>
          </p:cNvPr>
          <p:cNvSpPr/>
          <p:nvPr/>
        </p:nvSpPr>
        <p:spPr>
          <a:xfrm>
            <a:off x="-14664" y="267040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4BA8DF"/>
                </a:solidFill>
              </a:defRPr>
            </a:pPr>
            <a:endParaRPr sz="1600">
              <a:solidFill>
                <a:srgbClr val="4BA8DF"/>
              </a:solidFill>
              <a:latin typeface="Helvetica Light"/>
            </a:endParaRPr>
          </a:p>
        </p:txBody>
      </p:sp>
      <p:sp>
        <p:nvSpPr>
          <p:cNvPr id="45" name="Shape 324">
            <a:extLst>
              <a:ext uri="{FF2B5EF4-FFF2-40B4-BE49-F238E27FC236}">
                <a16:creationId xmlns:a16="http://schemas.microsoft.com/office/drawing/2014/main" id="{7183013B-6C97-46A5-B7C8-E69429A92B29}"/>
              </a:ext>
            </a:extLst>
          </p:cNvPr>
          <p:cNvSpPr/>
          <p:nvPr/>
        </p:nvSpPr>
        <p:spPr>
          <a:xfrm>
            <a:off x="779985" y="114947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 rtl="0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MBC 2021 | </a:t>
            </a:r>
            <a:r>
              <a:rPr lang="en-US" sz="4100" b="1">
                <a:solidFill>
                  <a:srgbClr val="4BA8DF"/>
                </a:solidFill>
                <a:latin typeface="Source Sans Pro Light"/>
                <a:ea typeface="Source Sans Pro Light"/>
                <a:cs typeface="Source Sans Pro Light"/>
                <a:sym typeface="Source Sans Pro Semibold"/>
              </a:rPr>
              <a:t>Certifications At a Glance</a:t>
            </a:r>
            <a:endParaRPr lang="en-US" sz="4100" b="1">
              <a:solidFill>
                <a:srgbClr val="4BA8DF"/>
              </a:solidFill>
              <a:latin typeface="Source Sans Pro Light"/>
              <a:ea typeface="Source Sans Pro Semibold"/>
              <a:cs typeface="Source Sans Pro Semibold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D165FE-D31F-40EB-995A-0A89D98CCE16}"/>
              </a:ext>
            </a:extLst>
          </p:cNvPr>
          <p:cNvGraphicFramePr>
            <a:graphicFrameLocks noGrp="1"/>
          </p:cNvGraphicFramePr>
          <p:nvPr/>
        </p:nvGraphicFramePr>
        <p:xfrm>
          <a:off x="588612" y="797560"/>
          <a:ext cx="10944226" cy="5945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7851">
                  <a:extLst>
                    <a:ext uri="{9D8B030D-6E8A-4147-A177-3AD203B41FA5}">
                      <a16:colId xmlns:a16="http://schemas.microsoft.com/office/drawing/2014/main" val="3984455795"/>
                    </a:ext>
                  </a:extLst>
                </a:gridCol>
                <a:gridCol w="3032125">
                  <a:extLst>
                    <a:ext uri="{9D8B030D-6E8A-4147-A177-3AD203B41FA5}">
                      <a16:colId xmlns:a16="http://schemas.microsoft.com/office/drawing/2014/main" val="1556253245"/>
                    </a:ext>
                  </a:extLst>
                </a:gridCol>
                <a:gridCol w="3032125">
                  <a:extLst>
                    <a:ext uri="{9D8B030D-6E8A-4147-A177-3AD203B41FA5}">
                      <a16:colId xmlns:a16="http://schemas.microsoft.com/office/drawing/2014/main" val="366823127"/>
                    </a:ext>
                  </a:extLst>
                </a:gridCol>
                <a:gridCol w="3032125">
                  <a:extLst>
                    <a:ext uri="{9D8B030D-6E8A-4147-A177-3AD203B41FA5}">
                      <a16:colId xmlns:a16="http://schemas.microsoft.com/office/drawing/2014/main" val="3411855571"/>
                    </a:ext>
                  </a:extLst>
                </a:gridCol>
              </a:tblGrid>
              <a:tr h="36807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Certification Options Included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509760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Certifying Body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chemeClr val="bg1"/>
                          </a:solidFill>
                          <a:effectLst/>
                        </a:rPr>
                        <a:t>AAPC</a:t>
                      </a:r>
                      <a:endParaRPr lang="en-US" sz="13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chemeClr val="bg1"/>
                          </a:solidFill>
                          <a:effectLst/>
                        </a:rPr>
                        <a:t>AHIMA</a:t>
                      </a:r>
                      <a:endParaRPr lang="en-US" sz="13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solidFill>
                            <a:schemeClr val="bg1"/>
                          </a:solidFill>
                          <a:effectLst/>
                        </a:rPr>
                        <a:t>NHA</a:t>
                      </a:r>
                      <a:endParaRPr lang="en-US" sz="13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DB64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18360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Exam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CPC/CPC-A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CCA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6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CBCS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F8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128383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Website</a:t>
                      </a: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sng" strike="noStrike">
                          <a:effectLst/>
                          <a:hlinkClick r:id="rId7" tooltip="Opens in new window"/>
                        </a:rPr>
                        <a:t>AAPC Certification</a:t>
                      </a:r>
                      <a:endParaRPr lang="en-US" sz="12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sng" strike="noStrike">
                          <a:effectLst/>
                          <a:hlinkClick r:id="rId8" tooltip="Opens in new window"/>
                        </a:rPr>
                        <a:t>AHIMA Certification</a:t>
                      </a:r>
                      <a:endParaRPr lang="en-US" sz="12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sng" strike="noStrike">
                          <a:effectLst/>
                          <a:hlinkClick r:id="rId9" tooltip="Opens in new window"/>
                        </a:rPr>
                        <a:t>NHA Certification</a:t>
                      </a:r>
                      <a:endParaRPr lang="en-US" sz="12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10653"/>
                  </a:ext>
                </a:extLst>
              </a:tr>
              <a:tr h="987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Type of Certification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Physician-based (professional fee)  medical coding national certification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Medical coding national certification for physician practices and hospitals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CBCS thru 6/21:  </a:t>
                      </a:r>
                      <a:r>
                        <a:rPr lang="en-US" sz="1200" u="none" strike="noStrike">
                          <a:effectLst/>
                        </a:rPr>
                        <a:t>Medical billing national certification for physician practices</a:t>
                      </a:r>
                      <a:br>
                        <a:rPr lang="en-US" sz="400" u="none" strike="noStrike">
                          <a:effectLst/>
                        </a:rPr>
                      </a:br>
                      <a:br>
                        <a:rPr lang="en-US" sz="400" u="none" strike="noStrike">
                          <a:effectLst/>
                        </a:rPr>
                      </a:br>
                      <a:r>
                        <a:rPr lang="en-US" sz="1200" b="1" u="none" strike="noStrike">
                          <a:effectLst/>
                        </a:rPr>
                        <a:t>CBCS starting 7/21:  </a:t>
                      </a:r>
                      <a:r>
                        <a:rPr lang="en-US" sz="1200" u="none" strike="noStrike">
                          <a:effectLst/>
                        </a:rPr>
                        <a:t>Medical coding and reimbursement national certification for physician practices.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52293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Prerequisites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Completion of Medical Billing and Coding course, high school diploma or GED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Completion of Medical Billing and Coding course, high school diploma or GED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Completion of Medical Billing and Coding course, high school diploma or GED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200015"/>
                  </a:ext>
                </a:extLst>
              </a:tr>
              <a:tr h="14787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Included in Voucher Package</a:t>
                      </a: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1-year membership to AAPC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CPC Exam Voucher one free re-take if needed if at testing center; $199 retake fee if online proctored)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CPC Exam Review course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CPC Study Guide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PractiCode (online practicum program)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CPC Practice Exams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CCA Voucher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 Professional Review Guide for the CCA Examination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AHIMA Membership</a:t>
                      </a:r>
                    </a:p>
                  </a:txBody>
                  <a:tcPr marL="6350" marR="6350" marT="6350" marB="0" anchor="ctr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CBCS Exam Voucher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CBCS Online Study Guide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CBCS Practice Exam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10615"/>
                  </a:ext>
                </a:extLst>
              </a:tr>
              <a:tr h="1908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Additional Information</a:t>
                      </a: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CPC is the most popular certification in the coding field.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b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Those who pass the CPC will be designated as an Apprentice (CPC-A) on their certificate. Removal of the apprentice status is accomplished by 2 years of on-the-job experience.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Successful completion of this course will quality student for removal of 1 year, and completion of PractiCode (included) satisfies the remaining year requirement.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CCA is thought to be more difficult than the CPC and includes Inpatient (ICD-PCS) Coding and Reimbursement Methodologies.</a:t>
                      </a: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CBCS may be more or less familiar to employers based on your region.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CBCS thru 6/21: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Medical Coding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CBCS starting 7/21: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 Medical Coding + Outpatient Reimbursement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06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09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9D9E08C-9646-48E2-9899-B71885A648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9D9E08C-9646-48E2-9899-B71885A64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50C5310-BF3F-489C-81A2-1F4C6F437F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>
              <a:defRPr/>
            </a:pPr>
            <a:endParaRPr lang="en-US" sz="1400" b="1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4" name="Shape 323">
            <a:extLst>
              <a:ext uri="{FF2B5EF4-FFF2-40B4-BE49-F238E27FC236}">
                <a16:creationId xmlns:a16="http://schemas.microsoft.com/office/drawing/2014/main" id="{1F327948-7813-4A14-B5B2-29E3452B575E}"/>
              </a:ext>
            </a:extLst>
          </p:cNvPr>
          <p:cNvSpPr/>
          <p:nvPr/>
        </p:nvSpPr>
        <p:spPr>
          <a:xfrm>
            <a:off x="-14664" y="267040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4BA8DF"/>
                </a:solidFill>
              </a:defRPr>
            </a:pPr>
            <a:endParaRPr sz="1600">
              <a:solidFill>
                <a:srgbClr val="4BA8DF"/>
              </a:solidFill>
              <a:latin typeface="Helvetica Light"/>
            </a:endParaRPr>
          </a:p>
        </p:txBody>
      </p:sp>
      <p:sp>
        <p:nvSpPr>
          <p:cNvPr id="45" name="Shape 324">
            <a:extLst>
              <a:ext uri="{FF2B5EF4-FFF2-40B4-BE49-F238E27FC236}">
                <a16:creationId xmlns:a16="http://schemas.microsoft.com/office/drawing/2014/main" id="{7183013B-6C97-46A5-B7C8-E69429A92B29}"/>
              </a:ext>
            </a:extLst>
          </p:cNvPr>
          <p:cNvSpPr/>
          <p:nvPr/>
        </p:nvSpPr>
        <p:spPr>
          <a:xfrm>
            <a:off x="779985" y="114947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rtl="0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MBC 2021 | </a:t>
            </a:r>
            <a:r>
              <a:rPr lang="en-US" sz="4100" b="1">
                <a:solidFill>
                  <a:srgbClr val="4BA8DF"/>
                </a:solidFill>
                <a:latin typeface="Source Sans Pro Light"/>
                <a:ea typeface="Source Sans Pro Light"/>
                <a:cs typeface="Source Sans Pro Light"/>
                <a:sym typeface="Source Sans Pro Semibold"/>
              </a:rPr>
              <a:t>Certification Exam Coverage Comp</a:t>
            </a:r>
            <a:endParaRPr lang="en-US" sz="4100" b="1">
              <a:solidFill>
                <a:srgbClr val="4BA8DF"/>
              </a:solidFill>
              <a:latin typeface="Source Sans Pro Light"/>
              <a:ea typeface="Source Sans Pro Semibold"/>
              <a:cs typeface="Source Sans Pro Semibold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F85F5E-4C4B-4C7A-A562-13E8288CDC04}"/>
              </a:ext>
            </a:extLst>
          </p:cNvPr>
          <p:cNvGraphicFramePr>
            <a:graphicFrameLocks noGrp="1"/>
          </p:cNvGraphicFramePr>
          <p:nvPr/>
        </p:nvGraphicFramePr>
        <p:xfrm>
          <a:off x="286975" y="915346"/>
          <a:ext cx="11577321" cy="563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627">
                  <a:extLst>
                    <a:ext uri="{9D8B030D-6E8A-4147-A177-3AD203B41FA5}">
                      <a16:colId xmlns:a16="http://schemas.microsoft.com/office/drawing/2014/main" val="2884902420"/>
                    </a:ext>
                  </a:extLst>
                </a:gridCol>
                <a:gridCol w="2765518">
                  <a:extLst>
                    <a:ext uri="{9D8B030D-6E8A-4147-A177-3AD203B41FA5}">
                      <a16:colId xmlns:a16="http://schemas.microsoft.com/office/drawing/2014/main" val="1179879845"/>
                    </a:ext>
                  </a:extLst>
                </a:gridCol>
                <a:gridCol w="2576243">
                  <a:extLst>
                    <a:ext uri="{9D8B030D-6E8A-4147-A177-3AD203B41FA5}">
                      <a16:colId xmlns:a16="http://schemas.microsoft.com/office/drawing/2014/main" val="194027228"/>
                    </a:ext>
                  </a:extLst>
                </a:gridCol>
                <a:gridCol w="1645956">
                  <a:extLst>
                    <a:ext uri="{9D8B030D-6E8A-4147-A177-3AD203B41FA5}">
                      <a16:colId xmlns:a16="http://schemas.microsoft.com/office/drawing/2014/main" val="3355202607"/>
                    </a:ext>
                  </a:extLst>
                </a:gridCol>
                <a:gridCol w="1576977">
                  <a:extLst>
                    <a:ext uri="{9D8B030D-6E8A-4147-A177-3AD203B41FA5}">
                      <a16:colId xmlns:a16="http://schemas.microsoft.com/office/drawing/2014/main" val="234786312"/>
                    </a:ext>
                  </a:extLst>
                </a:gridCol>
              </a:tblGrid>
              <a:tr h="356870">
                <a:tc gridSpan="5">
                  <a:txBody>
                    <a:bodyPr/>
                    <a:lstStyle/>
                    <a:p>
                      <a:pPr algn="ctr" fontAlgn="ctr"/>
                      <a:endParaRPr lang="en-US" sz="400" u="none" strike="noStrike">
                        <a:effectLst/>
                      </a:endParaRPr>
                    </a:p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Exam Coverage</a:t>
                      </a:r>
                    </a:p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496375"/>
                  </a:ext>
                </a:extLst>
              </a:tr>
              <a:tr h="2222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Topic/Details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CPC/CPC-A Exam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CCA Exam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CBCS Exam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B7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720978"/>
                  </a:ext>
                </a:extLst>
              </a:tr>
              <a:tr h="222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Ends June 30th, 2021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B70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Starts July 1st, 2021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B7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299077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Billing (claims processing, insurances, ABN)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569695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Coding: In-Patient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Yes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019592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Coding: Out-Patient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64352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ICD-10-CM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839127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ICD-10-PCS (Basic)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Yes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396140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HCPCS Level II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26898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CPT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974315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Medical Terminology (including Anatomy &amp; Physiology)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684938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Reimbursement Methodologies: Inpatient and Outpatient (DRGs, APCs)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effectLst/>
                        </a:rPr>
                        <a:t>Yes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 - IP  </a:t>
                      </a:r>
                      <a:br>
                        <a:rPr lang="en-US" sz="1300" u="none" strike="noStrike">
                          <a:effectLst/>
                        </a:rPr>
                      </a:br>
                      <a:r>
                        <a:rPr lang="en-US" sz="1300" b="1" u="none" strike="noStrike">
                          <a:effectLst/>
                        </a:rPr>
                        <a:t>Yes</a:t>
                      </a:r>
                      <a:r>
                        <a:rPr lang="en-US" sz="1300" u="none" strike="noStrike">
                          <a:effectLst/>
                        </a:rPr>
                        <a:t> - OP 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922219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Health Records and Data Content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832481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Privacy and Confidentiality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64547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Number of Questions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150 multiple-choice questions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Approximately 100 multiple-choice questions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100 multiple-choice questions (scored)</a:t>
                      </a:r>
                      <a:br>
                        <a:rPr lang="en-US" sz="1300" u="none" strike="noStrike">
                          <a:effectLst/>
                        </a:rPr>
                      </a:br>
                      <a:r>
                        <a:rPr lang="en-US" sz="1300" u="none" strike="noStrike">
                          <a:effectLst/>
                        </a:rPr>
                        <a:t>20-25 pretest (not scored)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86519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Exam Format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Computer-based exam in proctored setting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Computer-based exam in proctored setting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Computer-based exam in proctored setting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53328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Exam Length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5 hours, 40 minutes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 hours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 hours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3 hours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307674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Code Books Required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ICD-10-CM, CPT, HCPCS Level II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ICD-10-CM, </a:t>
                      </a:r>
                      <a:r>
                        <a:rPr lang="en-US" sz="1300" b="1" u="none" strike="noStrike">
                          <a:effectLst/>
                        </a:rPr>
                        <a:t>ICD-10-PCS</a:t>
                      </a:r>
                      <a:r>
                        <a:rPr lang="en-US" sz="1300" u="none" strike="noStrike">
                          <a:effectLst/>
                        </a:rPr>
                        <a:t>, CPT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ICD10-CM, CPT, HCPCS Level II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10637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Continuing Education Units Required</a:t>
                      </a:r>
                      <a:endParaRPr lang="en-US" sz="13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Yes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Yes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53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487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-1" y="403226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4BA8DF"/>
                </a:solidFill>
              </a:defRPr>
            </a:pPr>
            <a:endParaRPr sz="1600">
              <a:solidFill>
                <a:srgbClr val="4BA8DF"/>
              </a:solidFill>
              <a:latin typeface="Helvetica Light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603275" y="266050"/>
            <a:ext cx="11794288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 rtl="0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Content Development | 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Light"/>
                <a:cs typeface="Source Sans Pro Light"/>
                <a:sym typeface="Source Sans Pro Semibold"/>
              </a:rPr>
              <a:t>Our Design Philosophy</a:t>
            </a:r>
            <a:endParaRPr lang="en-US"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8AB7A2-ECAF-4766-B03E-459B83C24C2B}"/>
              </a:ext>
            </a:extLst>
          </p:cNvPr>
          <p:cNvSpPr txBox="1">
            <a:spLocks/>
          </p:cNvSpPr>
          <p:nvPr/>
        </p:nvSpPr>
        <p:spPr>
          <a:xfrm>
            <a:off x="469708" y="1110953"/>
            <a:ext cx="6118379" cy="577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1pPr>
            <a:lvl2pPr indent="1143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2pPr>
            <a:lvl3pPr indent="2286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3pPr>
            <a:lvl4pPr indent="3429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4pPr>
            <a:lvl5pPr indent="4572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5pPr>
            <a:lvl6pPr indent="5715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6pPr>
            <a:lvl7pPr indent="6858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7pPr>
            <a:lvl8pPr indent="8001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8pPr>
            <a:lvl9pPr indent="914400" algn="ctr" defTabSz="292100">
              <a:defRPr sz="2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lnSpc>
                <a:spcPct val="150000"/>
              </a:lnSpc>
              <a:defRPr/>
            </a:pPr>
            <a:endParaRPr lang="en-US" sz="2400">
              <a:latin typeface="Helvetica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114BE-C572-4674-A6EC-FE5414F8C986}"/>
              </a:ext>
            </a:extLst>
          </p:cNvPr>
          <p:cNvSpPr/>
          <p:nvPr/>
        </p:nvSpPr>
        <p:spPr>
          <a:xfrm>
            <a:off x="603275" y="955453"/>
            <a:ext cx="11119018" cy="14655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/>
              </a:rPr>
              <a:t>All design and delivery practices are guided by our </a:t>
            </a:r>
            <a:r>
              <a:rPr lang="en-US" sz="2400" b="1">
                <a:solidFill>
                  <a:srgbClr val="4BA8DF"/>
                </a:solidFill>
                <a:latin typeface="Calibri"/>
                <a:ea typeface="Calibri" panose="020F0502020204030204" pitchFamily="34" charset="0"/>
                <a:cs typeface="Times New Roman"/>
              </a:rPr>
              <a:t>Four Core Learning Principles</a:t>
            </a:r>
            <a:r>
              <a:rPr lang="en-US" sz="240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/>
              </a:rPr>
              <a:t>:  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400" i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EA2776-AFDF-48BD-A5C9-1512D69D7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31560"/>
              </p:ext>
            </p:extLst>
          </p:nvPr>
        </p:nvGraphicFramePr>
        <p:xfrm>
          <a:off x="1171576" y="1552677"/>
          <a:ext cx="9686925" cy="4234688"/>
        </p:xfrm>
        <a:graphic>
          <a:graphicData uri="http://schemas.openxmlformats.org/drawingml/2006/table">
            <a:tbl>
              <a:tblPr/>
              <a:tblGrid>
                <a:gridCol w="2674748">
                  <a:extLst>
                    <a:ext uri="{9D8B030D-6E8A-4147-A177-3AD203B41FA5}">
                      <a16:colId xmlns:a16="http://schemas.microsoft.com/office/drawing/2014/main" val="2197729368"/>
                    </a:ext>
                  </a:extLst>
                </a:gridCol>
                <a:gridCol w="2674748">
                  <a:extLst>
                    <a:ext uri="{9D8B030D-6E8A-4147-A177-3AD203B41FA5}">
                      <a16:colId xmlns:a16="http://schemas.microsoft.com/office/drawing/2014/main" val="3521125709"/>
                    </a:ext>
                  </a:extLst>
                </a:gridCol>
                <a:gridCol w="4337429">
                  <a:extLst>
                    <a:ext uri="{9D8B030D-6E8A-4147-A177-3AD203B41FA5}">
                      <a16:colId xmlns:a16="http://schemas.microsoft.com/office/drawing/2014/main" val="2129937166"/>
                    </a:ext>
                  </a:extLst>
                </a:gridCol>
              </a:tblGrid>
              <a:tr h="909108">
                <a:tc>
                  <a:txBody>
                    <a:bodyPr/>
                    <a:lstStyle/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Intentionality</a:t>
                      </a:r>
                      <a:r>
                        <a:rPr lang="en-US" sz="1200" b="0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 </a:t>
                      </a:r>
                      <a:endParaRPr lang="en-US" sz="2800" b="0" i="0">
                        <a:solidFill>
                          <a:srgbClr val="4BA8DF"/>
                        </a:solidFill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An intentional learning design ensures that a learning experience will be effective and that learners will be consistently challenged without being overwhelmed.</a:t>
                      </a: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Every element has a purpose. Nothing is “just there.” 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The objectives are defined first (backward design). 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Assets, activities, and assessments are created and sequenced to help the learner achieve those objectives. </a:t>
                      </a: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29887"/>
                  </a:ext>
                </a:extLst>
              </a:tr>
              <a:tr h="1053198">
                <a:tc>
                  <a:txBody>
                    <a:bodyPr/>
                    <a:lstStyle/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Inclusivity</a:t>
                      </a:r>
                      <a:r>
                        <a:rPr lang="en-US" sz="1200" b="0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 </a:t>
                      </a:r>
                      <a:endParaRPr lang="en-US" sz="2800" b="0" i="0">
                        <a:solidFill>
                          <a:srgbClr val="4BA8DF"/>
                        </a:solidFill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Content creators consider the full range of human diversity and difference with respect to culture, gender, age, language, abilities, experiences, etc.  </a:t>
                      </a:r>
                      <a:endParaRPr lang="en-US" sz="1800" b="0" i="0">
                        <a:effectLst/>
                      </a:endParaRP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>
                          <a:effectLst/>
                          <a:latin typeface="Open Sans"/>
                        </a:rPr>
                        <a:t>Inclusive content recognizes the full range of learners’ </a:t>
                      </a:r>
                    </a:p>
                    <a:p>
                      <a:pPr algn="l" rtl="0" fontAlgn="base"/>
                      <a:r>
                        <a:rPr lang="en-US" sz="1000" b="0" i="0">
                          <a:effectLst/>
                          <a:latin typeface="Open Sans"/>
                        </a:rPr>
                        <a:t>diversity with respect to culture, gender, age, language, abilities, and experiences. </a:t>
                      </a:r>
                      <a:endParaRPr lang="en-US" sz="2000" b="0" i="0">
                        <a:effectLst/>
                        <a:latin typeface="Open Sans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>
                          <a:effectLst/>
                          <a:latin typeface="Open Sans"/>
                        </a:rPr>
                        <a:t>Accessibility is part of—but not all of—inclusivity. 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>
                          <a:effectLst/>
                          <a:latin typeface="Open Sans"/>
                        </a:rPr>
                        <a:t>We use the </a:t>
                      </a:r>
                      <a:r>
                        <a:rPr lang="en-US" sz="1000" b="1" i="0">
                          <a:effectLst/>
                          <a:latin typeface="Open Sans"/>
                        </a:rPr>
                        <a:t>Universal Design for Learning </a:t>
                      </a:r>
                      <a:r>
                        <a:rPr lang="en-US" sz="1000" b="0" i="0">
                          <a:effectLst/>
                          <a:latin typeface="Open Sans"/>
                        </a:rPr>
                        <a:t>framework to create options for how we engage learners, present information, and ask learners to demonstrate what they know. </a:t>
                      </a:r>
                      <a:endParaRPr lang="en-US" sz="1050" b="0" i="0"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594740"/>
                  </a:ext>
                </a:extLst>
              </a:tr>
              <a:tr h="953866">
                <a:tc>
                  <a:txBody>
                    <a:bodyPr/>
                    <a:lstStyle/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Authenticity</a:t>
                      </a:r>
                      <a:r>
                        <a:rPr lang="en-US" sz="1200" b="0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 </a:t>
                      </a:r>
                      <a:endParaRPr lang="en-US" sz="2800" b="0" i="0">
                        <a:solidFill>
                          <a:srgbClr val="4BA8DF"/>
                        </a:solidFill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Authentic learning design connects what students are learning to the key contexts where it will be used. </a:t>
                      </a:r>
                      <a:endParaRPr lang="en-US" sz="1800" b="0" i="0">
                        <a:effectLst/>
                      </a:endParaRP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>
                          <a:effectLst/>
                          <a:latin typeface="Open Sans"/>
                        </a:rPr>
                        <a:t>Authentic </a:t>
                      </a:r>
                      <a:r>
                        <a:rPr lang="en-US" sz="1050" b="0" i="1">
                          <a:effectLst/>
                          <a:latin typeface="Open Sans"/>
                        </a:rPr>
                        <a:t>content </a:t>
                      </a:r>
                      <a:r>
                        <a:rPr lang="en-US" sz="1050" b="0" i="0">
                          <a:effectLst/>
                          <a:latin typeface="Open Sans"/>
                        </a:rPr>
                        <a:t>is related to how the discipline is enacted in the real world; authentic </a:t>
                      </a:r>
                      <a:r>
                        <a:rPr lang="en-US" sz="1050" b="0" i="1">
                          <a:effectLst/>
                          <a:latin typeface="Open Sans"/>
                        </a:rPr>
                        <a:t>activities </a:t>
                      </a:r>
                      <a:r>
                        <a:rPr lang="en-US" sz="1050" b="0" i="0">
                          <a:effectLst/>
                          <a:latin typeface="Open Sans"/>
                        </a:rPr>
                        <a:t>ask the learner to do what they would be asked to do in the world. 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>
                          <a:effectLst/>
                          <a:latin typeface="Open Sans"/>
                        </a:rPr>
                        <a:t>Authenticity involves real-world tasks and problem solving, social learning, and opportunities to reflect on connections between learning activities and the real world. </a:t>
                      </a:r>
                      <a:endParaRPr lang="en-US" sz="1100" b="0" i="0"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242493"/>
                  </a:ext>
                </a:extLst>
              </a:tr>
              <a:tr h="1170048">
                <a:tc>
                  <a:txBody>
                    <a:bodyPr/>
                    <a:lstStyle/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endParaRPr lang="en-US" sz="1200" b="1" i="0">
                        <a:solidFill>
                          <a:srgbClr val="4BA8D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Personalization</a:t>
                      </a:r>
                      <a:r>
                        <a:rPr lang="en-US" sz="1200" b="0" i="0">
                          <a:solidFill>
                            <a:srgbClr val="4BA8DF"/>
                          </a:solidFill>
                          <a:effectLst/>
                          <a:latin typeface="Open Sans"/>
                        </a:rPr>
                        <a:t> </a:t>
                      </a:r>
                      <a:endParaRPr lang="en-US" sz="2800" b="0" i="0">
                        <a:solidFill>
                          <a:srgbClr val="4BA8DF"/>
                        </a:solidFill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>
                          <a:effectLst/>
                          <a:latin typeface="Open Sans"/>
                        </a:rPr>
                        <a:t>Personalized learning content recognizes that every learner is an individual. Personalization matters because learners’ success matters. </a:t>
                      </a:r>
                      <a:endParaRPr lang="en-US" sz="2400" b="0" i="0">
                        <a:effectLst/>
                      </a:endParaRP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effectLst/>
                          <a:latin typeface="Open Sans"/>
                        </a:rPr>
                        <a:t>This involves meeting the individual learner’s needs for competence, autonomy, and belonging. </a:t>
                      </a:r>
                      <a:endParaRPr lang="en-US" sz="2400" b="0" i="0" dirty="0">
                        <a:effectLst/>
                        <a:latin typeface="Open Sans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effectLst/>
                          <a:latin typeface="Open Sans"/>
                        </a:rPr>
                        <a:t>Personalized content includes formative assessments, choices in learning activities, timely and targeted feedback, chunked readings, and opportunities for interactions among learners/instructors. </a:t>
                      </a:r>
                      <a:endParaRPr lang="en-US" sz="1100" b="0" i="0" dirty="0">
                        <a:effectLst/>
                        <a:latin typeface="Open Sans"/>
                      </a:endParaRPr>
                    </a:p>
                  </a:txBody>
                  <a:tcPr marL="64305" marR="64305" marT="32153" marB="32153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404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74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74" name="Shape 174"/>
          <p:cNvSpPr/>
          <p:nvPr/>
        </p:nvSpPr>
        <p:spPr>
          <a:xfrm>
            <a:off x="730828" y="1361120"/>
            <a:ext cx="10981417" cy="443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r>
              <a:rPr lang="en-US" dirty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ed2go, who we are</a:t>
            </a: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r>
              <a:rPr lang="en-US" dirty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The ed2go Ecosystem</a:t>
            </a: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r>
              <a:rPr lang="en-US" dirty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Growing industry demand for Medical Billing &amp; Coding </a:t>
            </a: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r>
              <a:rPr lang="en-US" dirty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New &amp; improved Medical Billing &amp; Coding and Medical Assisting courses</a:t>
            </a:r>
          </a:p>
          <a:p>
            <a:pPr algn="l"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r>
              <a:rPr lang="en-US" dirty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Marketing resources</a:t>
            </a: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endParaRPr lang="en-US" dirty="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  <a:defRPr sz="1800"/>
            </a:pPr>
            <a:r>
              <a:rPr lang="en-US" dirty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Q&amp;A</a:t>
            </a:r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Agenda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D1BE44-BBC1-4559-B62A-DF71DFDC01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66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74" name="Shape 174"/>
          <p:cNvSpPr/>
          <p:nvPr/>
        </p:nvSpPr>
        <p:spPr>
          <a:xfrm>
            <a:off x="1229659" y="2119109"/>
            <a:ext cx="10981417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1800"/>
            </a:pPr>
            <a:r>
              <a:rPr lang="en-US" sz="1500">
                <a:latin typeface="Source Sans Pro Light"/>
                <a:ea typeface="Source Sans Pro Light"/>
                <a:cs typeface="Source Sans Pro Light"/>
                <a:sym typeface="Source Sans Pro Light"/>
              </a:rPr>
              <a:t>Online format effectively serves individuals with barriers to training and teaches all learners to use technology effectively</a:t>
            </a: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>
                <a:latin typeface="Source Sans Pro Light"/>
                <a:ea typeface="Source Sans Pro Light"/>
                <a:cs typeface="Source Sans Pro Light"/>
                <a:sym typeface="Source Sans Pro Light"/>
              </a:rPr>
              <a:t>Portable and stackable training courses</a:t>
            </a: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>
                <a:latin typeface="Source Sans Pro Light"/>
                <a:ea typeface="Source Sans Pro Light"/>
                <a:cs typeface="Source Sans Pro Light"/>
                <a:sym typeface="Source Sans Pro Light"/>
              </a:rPr>
              <a:t>One-on-one support and monitoring from a dedicated Student Advisor throughout their course</a:t>
            </a: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>
                <a:latin typeface="Source Sans Pro Light"/>
                <a:ea typeface="Source Sans Pro Light"/>
                <a:cs typeface="Source Sans Pro Light"/>
                <a:sym typeface="Source Sans Pro Light"/>
              </a:rPr>
              <a:t>Well-trained instructors and quality curriculum that leads to industry-recognized credentials for regionally in-demand occupations</a:t>
            </a: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>
                <a:latin typeface="Source Sans Pro Light"/>
                <a:ea typeface="Source Sans Pro Light"/>
                <a:cs typeface="Source Sans Pro Light"/>
                <a:sym typeface="Source Sans Pro Light"/>
              </a:rPr>
              <a:t>Training for in-demand occupations</a:t>
            </a: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>
                <a:latin typeface="Source Sans Pro Light"/>
                <a:ea typeface="Source Sans Pro Light"/>
                <a:cs typeface="Source Sans Pro Light"/>
                <a:sym typeface="Source Sans Pro Light"/>
              </a:rPr>
              <a:t>Funding Support – Vocational Rehabilitation services, Workforce Innovation and Opportunity Act (WIOA), grants, military funding</a:t>
            </a:r>
          </a:p>
        </p:txBody>
      </p:sp>
      <p:sp>
        <p:nvSpPr>
          <p:cNvPr id="191" name="Shape 191"/>
          <p:cNvSpPr/>
          <p:nvPr/>
        </p:nvSpPr>
        <p:spPr>
          <a:xfrm>
            <a:off x="730828" y="266051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Student</a:t>
            </a:r>
            <a:r>
              <a:rPr lang="en-US" sz="4100" b="1">
                <a:solidFill>
                  <a:srgbClr val="4BA8DF"/>
                </a:solidFill>
                <a:latin typeface="Source Sans Pro Semibold"/>
                <a:ea typeface="Source Sans Pro Semibold"/>
                <a:cs typeface="Source Sans Pro Light"/>
                <a:sym typeface="Source Sans Pro Semibold"/>
              </a:rPr>
              <a:t> Focused Approach</a:t>
            </a:r>
            <a:endParaRPr sz="4100" b="1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4" name="Shape 348">
            <a:extLst>
              <a:ext uri="{FF2B5EF4-FFF2-40B4-BE49-F238E27FC236}">
                <a16:creationId xmlns:a16="http://schemas.microsoft.com/office/drawing/2014/main" id="{36DB15DA-5571-544A-A00D-00114FF7EA3D}"/>
              </a:ext>
            </a:extLst>
          </p:cNvPr>
          <p:cNvSpPr/>
          <p:nvPr/>
        </p:nvSpPr>
        <p:spPr>
          <a:xfrm>
            <a:off x="571617" y="4779436"/>
            <a:ext cx="472449" cy="472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8"/>
                  <a:pt x="0" y="10803"/>
                </a:cubicBezTo>
                <a:cubicBezTo>
                  <a:pt x="0" y="16768"/>
                  <a:pt x="4838" y="21600"/>
                  <a:pt x="10803" y="21600"/>
                </a:cubicBezTo>
                <a:cubicBezTo>
                  <a:pt x="16768" y="21600"/>
                  <a:pt x="21600" y="16768"/>
                  <a:pt x="21600" y="10803"/>
                </a:cubicBezTo>
                <a:cubicBezTo>
                  <a:pt x="21600" y="4838"/>
                  <a:pt x="16768" y="0"/>
                  <a:pt x="10803" y="0"/>
                </a:cubicBezTo>
                <a:close/>
                <a:moveTo>
                  <a:pt x="10803" y="852"/>
                </a:moveTo>
                <a:cubicBezTo>
                  <a:pt x="16298" y="852"/>
                  <a:pt x="20753" y="5307"/>
                  <a:pt x="20753" y="10803"/>
                </a:cubicBezTo>
                <a:cubicBezTo>
                  <a:pt x="20753" y="16298"/>
                  <a:pt x="16298" y="20753"/>
                  <a:pt x="10803" y="20753"/>
                </a:cubicBezTo>
                <a:cubicBezTo>
                  <a:pt x="5308" y="20753"/>
                  <a:pt x="852" y="16298"/>
                  <a:pt x="852" y="10803"/>
                </a:cubicBezTo>
                <a:cubicBezTo>
                  <a:pt x="852" y="5307"/>
                  <a:pt x="5308" y="852"/>
                  <a:pt x="10803" y="852"/>
                </a:cubicBezTo>
                <a:close/>
                <a:moveTo>
                  <a:pt x="13475" y="3694"/>
                </a:moveTo>
                <a:cubicBezTo>
                  <a:pt x="11004" y="3694"/>
                  <a:pt x="9005" y="5699"/>
                  <a:pt x="9005" y="8169"/>
                </a:cubicBezTo>
                <a:cubicBezTo>
                  <a:pt x="9005" y="9310"/>
                  <a:pt x="9430" y="10348"/>
                  <a:pt x="10132" y="11138"/>
                </a:cubicBezTo>
                <a:lnTo>
                  <a:pt x="9505" y="11765"/>
                </a:lnTo>
                <a:lnTo>
                  <a:pt x="9472" y="11726"/>
                </a:lnTo>
                <a:cubicBezTo>
                  <a:pt x="9292" y="11547"/>
                  <a:pt x="9050" y="11446"/>
                  <a:pt x="8796" y="11446"/>
                </a:cubicBezTo>
                <a:cubicBezTo>
                  <a:pt x="8542" y="11446"/>
                  <a:pt x="8305" y="11547"/>
                  <a:pt x="8125" y="11726"/>
                </a:cubicBezTo>
                <a:lnTo>
                  <a:pt x="3975" y="15877"/>
                </a:lnTo>
                <a:cubicBezTo>
                  <a:pt x="3795" y="16057"/>
                  <a:pt x="3694" y="16299"/>
                  <a:pt x="3694" y="16553"/>
                </a:cubicBezTo>
                <a:cubicBezTo>
                  <a:pt x="3694" y="16807"/>
                  <a:pt x="3795" y="17044"/>
                  <a:pt x="3975" y="17224"/>
                </a:cubicBezTo>
                <a:lnTo>
                  <a:pt x="4393" y="17647"/>
                </a:lnTo>
                <a:cubicBezTo>
                  <a:pt x="4572" y="17827"/>
                  <a:pt x="4815" y="17928"/>
                  <a:pt x="5069" y="17928"/>
                </a:cubicBezTo>
                <a:cubicBezTo>
                  <a:pt x="5323" y="17928"/>
                  <a:pt x="5560" y="17827"/>
                  <a:pt x="5739" y="17647"/>
                </a:cubicBezTo>
                <a:lnTo>
                  <a:pt x="9896" y="13497"/>
                </a:lnTo>
                <a:cubicBezTo>
                  <a:pt x="10076" y="13317"/>
                  <a:pt x="10171" y="13075"/>
                  <a:pt x="10171" y="12820"/>
                </a:cubicBezTo>
                <a:cubicBezTo>
                  <a:pt x="10171" y="12566"/>
                  <a:pt x="10076" y="12329"/>
                  <a:pt x="9896" y="12150"/>
                </a:cubicBezTo>
                <a:lnTo>
                  <a:pt x="9879" y="12133"/>
                </a:lnTo>
                <a:lnTo>
                  <a:pt x="10506" y="11512"/>
                </a:lnTo>
                <a:cubicBezTo>
                  <a:pt x="11296" y="12214"/>
                  <a:pt x="12334" y="12639"/>
                  <a:pt x="13475" y="12639"/>
                </a:cubicBezTo>
                <a:cubicBezTo>
                  <a:pt x="15945" y="12639"/>
                  <a:pt x="17950" y="10640"/>
                  <a:pt x="17950" y="8169"/>
                </a:cubicBezTo>
                <a:cubicBezTo>
                  <a:pt x="17950" y="5699"/>
                  <a:pt x="15945" y="3694"/>
                  <a:pt x="13475" y="3694"/>
                </a:cubicBezTo>
                <a:close/>
                <a:moveTo>
                  <a:pt x="13475" y="4239"/>
                </a:moveTo>
                <a:cubicBezTo>
                  <a:pt x="15644" y="4239"/>
                  <a:pt x="17405" y="6000"/>
                  <a:pt x="17405" y="8169"/>
                </a:cubicBezTo>
                <a:cubicBezTo>
                  <a:pt x="17405" y="10339"/>
                  <a:pt x="15644" y="12095"/>
                  <a:pt x="13475" y="12095"/>
                </a:cubicBezTo>
                <a:cubicBezTo>
                  <a:pt x="11305" y="12095"/>
                  <a:pt x="9549" y="10339"/>
                  <a:pt x="9549" y="8169"/>
                </a:cubicBezTo>
                <a:cubicBezTo>
                  <a:pt x="9549" y="6000"/>
                  <a:pt x="11305" y="4239"/>
                  <a:pt x="13475" y="4239"/>
                </a:cubicBezTo>
                <a:close/>
                <a:moveTo>
                  <a:pt x="13508" y="4926"/>
                </a:moveTo>
                <a:cubicBezTo>
                  <a:pt x="11781" y="4926"/>
                  <a:pt x="10379" y="6327"/>
                  <a:pt x="10379" y="8054"/>
                </a:cubicBezTo>
                <a:cubicBezTo>
                  <a:pt x="10379" y="9781"/>
                  <a:pt x="11781" y="11177"/>
                  <a:pt x="13508" y="11177"/>
                </a:cubicBezTo>
                <a:cubicBezTo>
                  <a:pt x="15234" y="11177"/>
                  <a:pt x="16630" y="9781"/>
                  <a:pt x="16630" y="8054"/>
                </a:cubicBezTo>
                <a:cubicBezTo>
                  <a:pt x="16630" y="6327"/>
                  <a:pt x="15234" y="4926"/>
                  <a:pt x="13508" y="4926"/>
                </a:cubicBezTo>
                <a:close/>
                <a:moveTo>
                  <a:pt x="13508" y="5305"/>
                </a:moveTo>
                <a:cubicBezTo>
                  <a:pt x="15024" y="5305"/>
                  <a:pt x="16251" y="6538"/>
                  <a:pt x="16251" y="8054"/>
                </a:cubicBezTo>
                <a:cubicBezTo>
                  <a:pt x="16251" y="9570"/>
                  <a:pt x="15024" y="10797"/>
                  <a:pt x="13508" y="10797"/>
                </a:cubicBezTo>
                <a:cubicBezTo>
                  <a:pt x="11991" y="10797"/>
                  <a:pt x="10759" y="9570"/>
                  <a:pt x="10759" y="8054"/>
                </a:cubicBezTo>
                <a:cubicBezTo>
                  <a:pt x="10759" y="6538"/>
                  <a:pt x="11991" y="5305"/>
                  <a:pt x="13508" y="5305"/>
                </a:cubicBezTo>
                <a:close/>
                <a:moveTo>
                  <a:pt x="8796" y="11974"/>
                </a:moveTo>
                <a:cubicBezTo>
                  <a:pt x="8909" y="11974"/>
                  <a:pt x="9018" y="12020"/>
                  <a:pt x="9098" y="12100"/>
                </a:cubicBezTo>
                <a:lnTo>
                  <a:pt x="9522" y="12523"/>
                </a:lnTo>
                <a:cubicBezTo>
                  <a:pt x="9602" y="12604"/>
                  <a:pt x="9643" y="12707"/>
                  <a:pt x="9643" y="12820"/>
                </a:cubicBezTo>
                <a:cubicBezTo>
                  <a:pt x="9643" y="12934"/>
                  <a:pt x="9602" y="13043"/>
                  <a:pt x="9522" y="13123"/>
                </a:cubicBezTo>
                <a:lnTo>
                  <a:pt x="5366" y="17273"/>
                </a:lnTo>
                <a:cubicBezTo>
                  <a:pt x="5205" y="17434"/>
                  <a:pt x="4927" y="17434"/>
                  <a:pt x="4766" y="17273"/>
                </a:cubicBezTo>
                <a:lnTo>
                  <a:pt x="4349" y="16850"/>
                </a:lnTo>
                <a:cubicBezTo>
                  <a:pt x="4269" y="16770"/>
                  <a:pt x="4222" y="16666"/>
                  <a:pt x="4222" y="16553"/>
                </a:cubicBezTo>
                <a:cubicBezTo>
                  <a:pt x="4222" y="16440"/>
                  <a:pt x="4268" y="16331"/>
                  <a:pt x="4349" y="16251"/>
                </a:cubicBezTo>
                <a:lnTo>
                  <a:pt x="8499" y="12100"/>
                </a:lnTo>
                <a:cubicBezTo>
                  <a:pt x="8579" y="12020"/>
                  <a:pt x="8683" y="11974"/>
                  <a:pt x="8796" y="11974"/>
                </a:cubicBezTo>
                <a:close/>
              </a:path>
            </a:pathLst>
          </a:custGeom>
          <a:solidFill>
            <a:srgbClr val="4BA8D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F099DC-6A90-D546-84BF-61ED9C9E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92" y="1964855"/>
            <a:ext cx="472374" cy="472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567B59-B260-6647-ADE8-697998F4F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92" y="2652470"/>
            <a:ext cx="472374" cy="472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CAF083-EEFE-DA4F-893C-B31B1213B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17" y="4055480"/>
            <a:ext cx="472374" cy="4723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155ABE-EC81-2848-8AD4-035789CDF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17" y="3374837"/>
            <a:ext cx="472374" cy="472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8B5C43-1D31-EB4E-A1A5-490F1E89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17" y="5472618"/>
            <a:ext cx="472374" cy="472374"/>
          </a:xfrm>
          <a:prstGeom prst="rect">
            <a:avLst/>
          </a:prstGeom>
        </p:spPr>
      </p:pic>
      <p:sp>
        <p:nvSpPr>
          <p:cNvPr id="20" name="Shape 174">
            <a:extLst>
              <a:ext uri="{FF2B5EF4-FFF2-40B4-BE49-F238E27FC236}">
                <a16:creationId xmlns:a16="http://schemas.microsoft.com/office/drawing/2014/main" id="{74EF8808-F747-7F4B-ABB9-6AB4F58AD09D}"/>
              </a:ext>
            </a:extLst>
          </p:cNvPr>
          <p:cNvSpPr/>
          <p:nvPr/>
        </p:nvSpPr>
        <p:spPr>
          <a:xfrm>
            <a:off x="654079" y="1203729"/>
            <a:ext cx="1088384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1800"/>
            </a:pPr>
            <a:r>
              <a:rPr lang="en-US" b="1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We exist to enrich the lives of students, equipping them with relevant and transferable skills. All while providing Partner institutions the expertise and support they need to ensure their students’ success.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7B1E0-A70E-4515-94DE-2798B0F2B6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90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" y="403225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4BA8DF"/>
                </a:solidFill>
              </a:defRPr>
            </a:pPr>
            <a:endParaRPr sz="1600"/>
          </a:p>
        </p:txBody>
      </p:sp>
      <p:sp>
        <p:nvSpPr>
          <p:cNvPr id="174" name="Shape 174"/>
          <p:cNvSpPr/>
          <p:nvPr/>
        </p:nvSpPr>
        <p:spPr>
          <a:xfrm>
            <a:off x="916633" y="1262753"/>
            <a:ext cx="5078410" cy="600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1800"/>
            </a:pPr>
            <a:r>
              <a:rPr lang="en-US" sz="1500" b="1">
                <a:solidFill>
                  <a:srgbClr val="333333"/>
                </a:solidFill>
                <a:ea typeface="Source Sans Pro Light"/>
                <a:cs typeface="Source Sans Pro Light"/>
                <a:sym typeface="Source Sans Pro Light"/>
              </a:rPr>
              <a:t>Deliver Ready-to-Go Online Courses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900+ courses that align with in-demand occupations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Advanced Career Training and certifications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Fundamentals for soft skill development and employability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Calibri" panose="020F0502020204030204" pitchFamily="34" charset="0"/>
              <a:sym typeface="Source Sans Pro Light"/>
            </a:endParaRP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Calibri" panose="020F0502020204030204" pitchFamily="34" charset="0"/>
              <a:sym typeface="Source Sans Pro Light"/>
            </a:endParaRPr>
          </a:p>
          <a:p>
            <a:pPr algn="l">
              <a:defRPr sz="1800"/>
            </a:pPr>
            <a:r>
              <a:rPr lang="en-US" sz="1500" b="1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Build Your eCommerce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Customized site with your branding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Your choice of courses and retail pricing in your catalog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Online eCommerce and offline payment options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API and single sign-on (SSO) capabilities</a:t>
            </a:r>
          </a:p>
          <a:p>
            <a:pPr algn="l"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Calibri" panose="020F0502020204030204" pitchFamily="34" charset="0"/>
              <a:sym typeface="Source Sans Pro Light"/>
            </a:endParaRPr>
          </a:p>
          <a:p>
            <a:pPr algn="l"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Calibri" panose="020F0502020204030204" pitchFamily="34" charset="0"/>
              <a:sym typeface="Source Sans Pro Light"/>
            </a:endParaRPr>
          </a:p>
          <a:p>
            <a:pPr algn="l">
              <a:defRPr sz="1800"/>
            </a:pPr>
            <a:r>
              <a:rPr lang="en-US" sz="1500" b="1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Enroll Students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Dedicated enrollment team for advising, course registration, and confirmation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Phone, chat, and email support</a:t>
            </a:r>
          </a:p>
          <a:p>
            <a:pPr marL="228600" indent="-228600">
              <a:buClr>
                <a:srgbClr val="EE9342"/>
              </a:buClr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marL="228600" indent="-228600">
              <a:buClr>
                <a:srgbClr val="EE9342"/>
              </a:buClr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 b="1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Evaluate Local Job Demand Analysis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Continuous, personalized reporting on local workforce demand and student progress</a:t>
            </a:r>
          </a:p>
          <a:p>
            <a:pPr marL="228600" indent="-228600">
              <a:buClr>
                <a:srgbClr val="EE9342"/>
              </a:buClr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buClr>
                <a:srgbClr val="EE9342"/>
              </a:buClr>
              <a:defRPr sz="1800"/>
            </a:pPr>
            <a:endParaRPr lang="en-US" sz="1500" b="1">
              <a:solidFill>
                <a:schemeClr val="tx2">
                  <a:lumMod val="50000"/>
                </a:schemeClr>
              </a:solidFill>
              <a:ea typeface="Source Sans Pro" panose="020B0503030403020204" pitchFamily="34" charset="0"/>
              <a:cs typeface="Calibri" panose="020F0502020204030204" pitchFamily="34" charset="0"/>
              <a:sym typeface="Source Sans Pro Light"/>
            </a:endParaRPr>
          </a:p>
          <a:p>
            <a:pPr algn="l">
              <a:buClr>
                <a:srgbClr val="EE9342"/>
              </a:buClr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marL="228600" indent="-228600">
              <a:buClr>
                <a:srgbClr val="EE9342"/>
              </a:buClr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730827" y="258142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4100">
                <a:solidFill>
                  <a:srgbClr val="33333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ed2go </a:t>
            </a:r>
            <a:r>
              <a:rPr lang="en-US" sz="4100" b="1">
                <a:solidFill>
                  <a:srgbClr val="008C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 Light"/>
                <a:sym typeface="Source Sans Pro Light"/>
              </a:rPr>
              <a:t>Ecosystem</a:t>
            </a:r>
            <a:endParaRPr sz="4100" b="1" strike="sngStrike">
              <a:solidFill>
                <a:srgbClr val="4BA8D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0" name="Shape 174">
            <a:extLst>
              <a:ext uri="{FF2B5EF4-FFF2-40B4-BE49-F238E27FC236}">
                <a16:creationId xmlns:a16="http://schemas.microsoft.com/office/drawing/2014/main" id="{304FF1F1-6F99-9145-98A8-CA8C01E24697}"/>
              </a:ext>
            </a:extLst>
          </p:cNvPr>
          <p:cNvSpPr/>
          <p:nvPr/>
        </p:nvSpPr>
        <p:spPr>
          <a:xfrm>
            <a:off x="6916416" y="1272426"/>
            <a:ext cx="4644988" cy="507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buClr>
                <a:srgbClr val="EE9342"/>
              </a:buClr>
              <a:defRPr sz="1800"/>
            </a:pPr>
            <a:r>
              <a:rPr lang="en-US" sz="1500" b="1">
                <a:solidFill>
                  <a:schemeClr val="tx2">
                    <a:lumMod val="50000"/>
                  </a:schemeClr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Provide 3</a:t>
            </a:r>
            <a:r>
              <a:rPr lang="en-US" sz="1500" b="1" baseline="30000">
                <a:solidFill>
                  <a:schemeClr val="tx2">
                    <a:lumMod val="50000"/>
                  </a:schemeClr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rd</a:t>
            </a:r>
            <a:r>
              <a:rPr lang="en-US" sz="1500" b="1">
                <a:solidFill>
                  <a:schemeClr val="tx2">
                    <a:lumMod val="50000"/>
                  </a:schemeClr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 Party Funding</a:t>
            </a:r>
            <a:endParaRPr lang="en-US" sz="1500"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marL="228600" indent="-228600">
              <a:buClr>
                <a:schemeClr val="tx1"/>
              </a:buClr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ea typeface="Source Sans Pro" panose="020B0503030403020204" pitchFamily="34" charset="0"/>
                <a:cs typeface="Source Sans Pro Light"/>
                <a:sym typeface="Source Sans Pro Light"/>
              </a:rPr>
              <a:t>Identify and secure funding sources and enable access from WIOWA, to MyCAA, state &amp; federal grants and more</a:t>
            </a:r>
          </a:p>
          <a:p>
            <a:pPr algn="l"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buClr>
                <a:srgbClr val="EE9342"/>
              </a:buClr>
              <a:defRPr sz="1800"/>
            </a:pPr>
            <a:r>
              <a:rPr lang="en-US" sz="1500" b="1">
                <a:solidFill>
                  <a:schemeClr val="tx2">
                    <a:lumMod val="50000"/>
                  </a:schemeClr>
                </a:solidFill>
                <a:ea typeface="Source Sans Pro" panose="020B0503030403020204" pitchFamily="34" charset="0"/>
                <a:cs typeface="Calibri" panose="020F0502020204030204" pitchFamily="34" charset="0"/>
                <a:sym typeface="Source Sans Pro Light"/>
              </a:rPr>
              <a:t>Grow with Marketing Support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Customizable marketing assets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Search engine optimization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Embedded lead generation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endParaRPr lang="en-US" sz="1500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 b="1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Partner Services: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Dedicated Account Manager and Marketing Manager to ensure your success</a:t>
            </a:r>
          </a:p>
          <a:p>
            <a:pPr algn="l">
              <a:defRPr sz="1800"/>
            </a:pPr>
            <a:endParaRPr lang="en-US" sz="1500" b="1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defRPr sz="1800"/>
            </a:pPr>
            <a:endParaRPr lang="en-US" sz="1500" b="1">
              <a:solidFill>
                <a:srgbClr val="333333"/>
              </a:solidFill>
              <a:ea typeface="Source Sans Pro" panose="020B0503030403020204" pitchFamily="34" charset="0"/>
              <a:cs typeface="Source Sans Pro Light"/>
              <a:sym typeface="Source Sans Pro Light"/>
            </a:endParaRPr>
          </a:p>
          <a:p>
            <a:pPr algn="l">
              <a:defRPr sz="1800"/>
            </a:pPr>
            <a:r>
              <a:rPr lang="en-US" sz="1500" b="1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Student Services: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1-to-1 student advisors provide support, career advice, and answer questions</a:t>
            </a:r>
          </a:p>
          <a:p>
            <a:pPr marL="228600" indent="-228600">
              <a:buFont typeface="Arial" panose="020B0604020202020204" pitchFamily="34" charset="0"/>
              <a:buChar char="•"/>
              <a:defRPr sz="1800"/>
            </a:pPr>
            <a:r>
              <a:rPr lang="en-US" sz="1500">
                <a:solidFill>
                  <a:srgbClr val="333333"/>
                </a:solidFill>
                <a:ea typeface="Source Sans Pro" panose="020B0503030403020204" pitchFamily="34" charset="0"/>
                <a:cs typeface="Source Sans Pro Light"/>
                <a:sym typeface="Source Sans Pro Light"/>
              </a:rPr>
              <a:t>Administer drop, refund, and transfer requests</a:t>
            </a:r>
          </a:p>
        </p:txBody>
      </p:sp>
      <p:pic>
        <p:nvPicPr>
          <p:cNvPr id="3" name="Graphic 2" descr="Ecommerce outline">
            <a:extLst>
              <a:ext uri="{FF2B5EF4-FFF2-40B4-BE49-F238E27FC236}">
                <a16:creationId xmlns:a16="http://schemas.microsoft.com/office/drawing/2014/main" id="{4ACC8124-F0D2-420E-B522-0BA27514E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637" y="2671533"/>
            <a:ext cx="457200" cy="457200"/>
          </a:xfrm>
          <a:prstGeom prst="rect">
            <a:avLst/>
          </a:prstGeom>
        </p:spPr>
      </p:pic>
      <p:pic>
        <p:nvPicPr>
          <p:cNvPr id="7" name="Graphic 6" descr="Coins outline">
            <a:extLst>
              <a:ext uri="{FF2B5EF4-FFF2-40B4-BE49-F238E27FC236}">
                <a16:creationId xmlns:a16="http://schemas.microsoft.com/office/drawing/2014/main" id="{5769CA06-C8A3-4370-BE24-F94B62474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2203" y="1272426"/>
            <a:ext cx="457200" cy="457200"/>
          </a:xfrm>
          <a:prstGeom prst="rect">
            <a:avLst/>
          </a:prstGeom>
        </p:spPr>
      </p:pic>
      <p:pic>
        <p:nvPicPr>
          <p:cNvPr id="17" name="Graphic 16" descr="Briefcase outline">
            <a:extLst>
              <a:ext uri="{FF2B5EF4-FFF2-40B4-BE49-F238E27FC236}">
                <a16:creationId xmlns:a16="http://schemas.microsoft.com/office/drawing/2014/main" id="{37EACD50-1265-4C9A-9CC8-2C6FEB50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3809" y="5584242"/>
            <a:ext cx="457200" cy="457200"/>
          </a:xfrm>
          <a:prstGeom prst="rect">
            <a:avLst/>
          </a:prstGeom>
        </p:spPr>
      </p:pic>
      <p:pic>
        <p:nvPicPr>
          <p:cNvPr id="19" name="Graphic 18" descr="Remote learning language outline">
            <a:extLst>
              <a:ext uri="{FF2B5EF4-FFF2-40B4-BE49-F238E27FC236}">
                <a16:creationId xmlns:a16="http://schemas.microsoft.com/office/drawing/2014/main" id="{6B049240-596F-4D2C-81C3-86C2A7DAE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2420" y="1272426"/>
            <a:ext cx="457200" cy="457200"/>
          </a:xfrm>
          <a:prstGeom prst="rect">
            <a:avLst/>
          </a:prstGeom>
        </p:spPr>
      </p:pic>
      <p:pic>
        <p:nvPicPr>
          <p:cNvPr id="23" name="Graphic 22" descr="Target Audience outline">
            <a:extLst>
              <a:ext uri="{FF2B5EF4-FFF2-40B4-BE49-F238E27FC236}">
                <a16:creationId xmlns:a16="http://schemas.microsoft.com/office/drawing/2014/main" id="{8FBF4A4E-AED5-4D40-8FD3-C441CB5AD6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2203" y="2635543"/>
            <a:ext cx="457200" cy="457200"/>
          </a:xfrm>
          <a:prstGeom prst="rect">
            <a:avLst/>
          </a:prstGeom>
        </p:spPr>
      </p:pic>
      <p:pic>
        <p:nvPicPr>
          <p:cNvPr id="29" name="Graphic 28" descr="Handshake outline">
            <a:extLst>
              <a:ext uri="{FF2B5EF4-FFF2-40B4-BE49-F238E27FC236}">
                <a16:creationId xmlns:a16="http://schemas.microsoft.com/office/drawing/2014/main" id="{A828FB3C-7D91-4BBE-A182-A37E3F6011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52203" y="4225248"/>
            <a:ext cx="457200" cy="457200"/>
          </a:xfrm>
          <a:prstGeom prst="rect">
            <a:avLst/>
          </a:prstGeom>
        </p:spPr>
      </p:pic>
      <p:pic>
        <p:nvPicPr>
          <p:cNvPr id="33" name="Graphic 32" descr="Graduation cap outline">
            <a:extLst>
              <a:ext uri="{FF2B5EF4-FFF2-40B4-BE49-F238E27FC236}">
                <a16:creationId xmlns:a16="http://schemas.microsoft.com/office/drawing/2014/main" id="{562559E9-DAEF-4398-9E52-13616DE8E9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2203" y="5368382"/>
            <a:ext cx="457200" cy="457200"/>
          </a:xfrm>
          <a:prstGeom prst="rect">
            <a:avLst/>
          </a:prstGeom>
        </p:spPr>
      </p:pic>
      <p:pic>
        <p:nvPicPr>
          <p:cNvPr id="35" name="Graphic 34" descr="Business Growth outline">
            <a:extLst>
              <a:ext uri="{FF2B5EF4-FFF2-40B4-BE49-F238E27FC236}">
                <a16:creationId xmlns:a16="http://schemas.microsoft.com/office/drawing/2014/main" id="{1558D053-205E-4428-9ECC-94C9013D74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3809" y="4258606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0139E-DBC9-4D53-B3D3-F76D7B638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solidFill>
            <a:srgbClr val="4BA8DF"/>
          </a:solidFill>
        </p:spPr>
        <p:txBody>
          <a:bodyPr/>
          <a:lstStyle/>
          <a:p>
            <a:pPr lvl="0"/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019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car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utoShape 4" descr="Image result for car"/>
          <p:cNvSpPr>
            <a:spLocks noChangeAspect="1" noChangeArrowheads="1"/>
          </p:cNvSpPr>
          <p:nvPr/>
        </p:nvSpPr>
        <p:spPr bwMode="auto">
          <a:xfrm>
            <a:off x="410633" y="105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23A1E0B-85D4-E849-A57C-9B6C98DCDED0}"/>
              </a:ext>
            </a:extLst>
          </p:cNvPr>
          <p:cNvSpPr txBox="1">
            <a:spLocks/>
          </p:cNvSpPr>
          <p:nvPr/>
        </p:nvSpPr>
        <p:spPr>
          <a:xfrm>
            <a:off x="488886" y="1523697"/>
            <a:ext cx="10534018" cy="2940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Industry Insights</a:t>
            </a:r>
          </a:p>
          <a:p>
            <a:pPr algn="l">
              <a:defRPr/>
            </a:pPr>
            <a:r>
              <a:rPr lang="en-US" sz="4000" b="1">
                <a:solidFill>
                  <a:srgbClr val="5B9BD5"/>
                </a:solidFill>
                <a:latin typeface="Arial" panose="020B0604020202020204" pitchFamily="34" charset="0"/>
                <a:ea typeface="Cambria" charset="0"/>
                <a:cs typeface="Arial" panose="020B0604020202020204" pitchFamily="34" charset="0"/>
              </a:rPr>
              <a:t>Medical Billing &amp; Coding</a:t>
            </a:r>
          </a:p>
          <a:p>
            <a:pPr algn="l">
              <a:defRPr/>
            </a:pPr>
            <a:endParaRPr lang="en-US" sz="4000" b="1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n-US" sz="2800">
              <a:solidFill>
                <a:srgbClr val="5B9BD5"/>
              </a:solidFill>
              <a:latin typeface="Arial" panose="020B0604020202020204" pitchFamily="34" charset="0"/>
              <a:ea typeface="Cambria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54A54-2FFF-406C-8FD7-F70A4622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4BA8DF"/>
          </a:solidFill>
        </p:spPr>
        <p:txBody>
          <a:bodyPr/>
          <a:lstStyle/>
          <a:p>
            <a:pPr algn="r"/>
            <a:fld id="{71992908-1E8A-4F15-9939-EC4C2BF19B4D}" type="slidenum">
              <a:rPr lang="en-US" smtClean="0"/>
              <a:pPr algn="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9D9E08C-9646-48E2-9899-B71885A648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9D9E08C-9646-48E2-9899-B71885A64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50C5310-BF3F-489C-81A2-1F4C6F437F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4" name="Shape 323">
            <a:extLst>
              <a:ext uri="{FF2B5EF4-FFF2-40B4-BE49-F238E27FC236}">
                <a16:creationId xmlns:a16="http://schemas.microsoft.com/office/drawing/2014/main" id="{1F327948-7813-4A14-B5B2-29E3452B575E}"/>
              </a:ext>
            </a:extLst>
          </p:cNvPr>
          <p:cNvSpPr/>
          <p:nvPr/>
        </p:nvSpPr>
        <p:spPr>
          <a:xfrm>
            <a:off x="-14664" y="267039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4BA8D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BA8D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5" name="Shape 324">
            <a:extLst>
              <a:ext uri="{FF2B5EF4-FFF2-40B4-BE49-F238E27FC236}">
                <a16:creationId xmlns:a16="http://schemas.microsoft.com/office/drawing/2014/main" id="{7183013B-6C97-46A5-B7C8-E69429A92B29}"/>
              </a:ext>
            </a:extLst>
          </p:cNvPr>
          <p:cNvSpPr/>
          <p:nvPr/>
        </p:nvSpPr>
        <p:spPr>
          <a:xfrm>
            <a:off x="779985" y="114946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41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National Job Data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*</a:t>
            </a:r>
            <a:r>
              <a:rPr kumimoji="0" lang="en-US" sz="41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| </a:t>
            </a: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BA8DF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Semibold"/>
              </a:rPr>
              <a:t>Medical Coder</a:t>
            </a:r>
            <a:endParaRPr lang="en-US" sz="4100" b="1" kern="0">
              <a:solidFill>
                <a:srgbClr val="4BA8DF"/>
              </a:solidFill>
              <a:latin typeface="Source Sans Pro Light"/>
              <a:ea typeface="Source Sans Pro Light"/>
              <a:cs typeface="Source Sans Pro Light"/>
              <a:sym typeface="Source Sans Pro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1ED6C-59FA-476F-9BEE-3B0CF3616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62" y="1488468"/>
            <a:ext cx="3471963" cy="113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C937-FDC7-42D4-ABDB-3498B6BBE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001" y="3582840"/>
            <a:ext cx="3523924" cy="289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6FD04B-5F44-4E3A-97C7-5C25AD57FE5B}"/>
              </a:ext>
            </a:extLst>
          </p:cNvPr>
          <p:cNvSpPr txBox="1"/>
          <p:nvPr/>
        </p:nvSpPr>
        <p:spPr>
          <a:xfrm>
            <a:off x="471203" y="1079038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Metrics: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26517-92E6-476E-BFFE-0AF19E92EDE6}"/>
              </a:ext>
            </a:extLst>
          </p:cNvPr>
          <p:cNvSpPr txBox="1"/>
          <p:nvPr/>
        </p:nvSpPr>
        <p:spPr>
          <a:xfrm>
            <a:off x="370174" y="3148157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Qualifications</a:t>
            </a:r>
            <a:r>
              <a:rPr lang="en-US"/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3009E4-91E3-49F2-B491-D989EEF7E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671" y="2211036"/>
            <a:ext cx="3862406" cy="329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15314-926E-43E8-ABAC-3DFB181407C7}"/>
              </a:ext>
            </a:extLst>
          </p:cNvPr>
          <p:cNvSpPr txBox="1"/>
          <p:nvPr/>
        </p:nvSpPr>
        <p:spPr>
          <a:xfrm>
            <a:off x="4183233" y="1795032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Salary:</a:t>
            </a:r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317BDD-0D00-4ED9-8E85-BA5857E709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1869" y="2211039"/>
            <a:ext cx="3558284" cy="329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60470E-3B0C-4A5D-AC7F-183B1350E3DC}"/>
              </a:ext>
            </a:extLst>
          </p:cNvPr>
          <p:cNvSpPr txBox="1"/>
          <p:nvPr/>
        </p:nvSpPr>
        <p:spPr>
          <a:xfrm>
            <a:off x="8214149" y="1781584"/>
            <a:ext cx="34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Requested Certifications: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F09136-6BDD-4599-95F1-FAAAB9ADDEAA}"/>
              </a:ext>
            </a:extLst>
          </p:cNvPr>
          <p:cNvSpPr txBox="1"/>
          <p:nvPr/>
        </p:nvSpPr>
        <p:spPr>
          <a:xfrm>
            <a:off x="471203" y="6598364"/>
            <a:ext cx="355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tx2"/>
                </a:solidFill>
              </a:rPr>
              <a:t>*Source: Burning Glass 1/25/2021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03959-6BCA-4319-BDAE-C049B762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BC4BE-8A0C-4A8E-AC5E-72BFEE17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9D9E08C-9646-48E2-9899-B71885A648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9D9E08C-9646-48E2-9899-B71885A64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50C5310-BF3F-489C-81A2-1F4C6F437F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4" name="Shape 323">
            <a:extLst>
              <a:ext uri="{FF2B5EF4-FFF2-40B4-BE49-F238E27FC236}">
                <a16:creationId xmlns:a16="http://schemas.microsoft.com/office/drawing/2014/main" id="{1F327948-7813-4A14-B5B2-29E3452B575E}"/>
              </a:ext>
            </a:extLst>
          </p:cNvPr>
          <p:cNvSpPr/>
          <p:nvPr/>
        </p:nvSpPr>
        <p:spPr>
          <a:xfrm>
            <a:off x="-14664" y="267039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4BA8D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BA8D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5" name="Shape 324">
            <a:extLst>
              <a:ext uri="{FF2B5EF4-FFF2-40B4-BE49-F238E27FC236}">
                <a16:creationId xmlns:a16="http://schemas.microsoft.com/office/drawing/2014/main" id="{7183013B-6C97-46A5-B7C8-E69429A92B29}"/>
              </a:ext>
            </a:extLst>
          </p:cNvPr>
          <p:cNvSpPr/>
          <p:nvPr/>
        </p:nvSpPr>
        <p:spPr>
          <a:xfrm>
            <a:off x="779985" y="114946"/>
            <a:ext cx="1135817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41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National Job Data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*</a:t>
            </a:r>
            <a:r>
              <a:rPr kumimoji="0" lang="en-US" sz="41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| </a:t>
            </a:r>
            <a:r>
              <a:rPr kumimoji="0" lang="en-US" sz="4100" b="1" i="0" u="none" strike="noStrike" kern="0" cap="none" spc="0" normalizeH="0" baseline="0" noProof="0">
                <a:ln>
                  <a:noFill/>
                </a:ln>
                <a:solidFill>
                  <a:srgbClr val="4BA8DF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Semibold"/>
              </a:rPr>
              <a:t>Medical Biller</a:t>
            </a:r>
            <a:endParaRPr lang="en-US" sz="4100" b="1" kern="0">
              <a:solidFill>
                <a:srgbClr val="4BA8DF"/>
              </a:solidFill>
              <a:latin typeface="Source Sans Pro Light"/>
              <a:ea typeface="Source Sans Pro Light"/>
              <a:cs typeface="Source Sans Pro Light"/>
              <a:sym typeface="Source Sans Pro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1ED6C-59FA-476F-9BEE-3B0CF3616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62" y="1488468"/>
            <a:ext cx="3471963" cy="113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C937-FDC7-42D4-ABDB-3498B6BBE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001" y="3582840"/>
            <a:ext cx="3523924" cy="289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6FD04B-5F44-4E3A-97C7-5C25AD57FE5B}"/>
              </a:ext>
            </a:extLst>
          </p:cNvPr>
          <p:cNvSpPr txBox="1"/>
          <p:nvPr/>
        </p:nvSpPr>
        <p:spPr>
          <a:xfrm>
            <a:off x="471203" y="1079038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Metrics: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26517-92E6-476E-BFFE-0AF19E92EDE6}"/>
              </a:ext>
            </a:extLst>
          </p:cNvPr>
          <p:cNvSpPr txBox="1"/>
          <p:nvPr/>
        </p:nvSpPr>
        <p:spPr>
          <a:xfrm>
            <a:off x="370174" y="3148157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Qualifications</a:t>
            </a:r>
            <a:r>
              <a:rPr lang="en-US"/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3009E4-91E3-49F2-B491-D989EEF7E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671" y="2211036"/>
            <a:ext cx="3862406" cy="329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15314-926E-43E8-ABAC-3DFB181407C7}"/>
              </a:ext>
            </a:extLst>
          </p:cNvPr>
          <p:cNvSpPr txBox="1"/>
          <p:nvPr/>
        </p:nvSpPr>
        <p:spPr>
          <a:xfrm>
            <a:off x="4183233" y="1795032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Salary: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0470E-3B0C-4A5D-AC7F-183B1350E3DC}"/>
              </a:ext>
            </a:extLst>
          </p:cNvPr>
          <p:cNvSpPr txBox="1"/>
          <p:nvPr/>
        </p:nvSpPr>
        <p:spPr>
          <a:xfrm>
            <a:off x="8214149" y="1781584"/>
            <a:ext cx="34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Requested Certifications: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34094-B34F-488F-83B9-F370F873EB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62" y="1493943"/>
            <a:ext cx="3491197" cy="1098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2A311-AE53-4509-9A21-CEB3AE43C9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01" y="3582840"/>
            <a:ext cx="3523924" cy="287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5EC6A1-9C65-40F1-BC20-6BC6F21D93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4671" y="2211036"/>
            <a:ext cx="3843172" cy="3291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E99B78-D0C7-4BD6-BE5F-09A3D8F20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8355" y="2211036"/>
            <a:ext cx="3720672" cy="789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63CEF85-5449-4C9A-858B-6FB9DB6DECBA}"/>
              </a:ext>
            </a:extLst>
          </p:cNvPr>
          <p:cNvSpPr txBox="1"/>
          <p:nvPr/>
        </p:nvSpPr>
        <p:spPr>
          <a:xfrm>
            <a:off x="286974" y="6619943"/>
            <a:ext cx="355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tx2"/>
                </a:solidFill>
              </a:rPr>
              <a:t>*Source: Burning Glass 1/25/2021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D1729-1677-45A2-BC37-6352B1A3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2908-1E8A-4F15-9939-EC4C2BF19B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7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9D9E08C-9646-48E2-9899-B71885A648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9D9E08C-9646-48E2-9899-B71885A64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50C5310-BF3F-489C-81A2-1F4C6F437F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4" name="Shape 323">
            <a:extLst>
              <a:ext uri="{FF2B5EF4-FFF2-40B4-BE49-F238E27FC236}">
                <a16:creationId xmlns:a16="http://schemas.microsoft.com/office/drawing/2014/main" id="{1F327948-7813-4A14-B5B2-29E3452B575E}"/>
              </a:ext>
            </a:extLst>
          </p:cNvPr>
          <p:cNvSpPr/>
          <p:nvPr/>
        </p:nvSpPr>
        <p:spPr>
          <a:xfrm>
            <a:off x="-14664" y="267039"/>
            <a:ext cx="603276" cy="356593"/>
          </a:xfrm>
          <a:prstGeom prst="rect">
            <a:avLst/>
          </a:prstGeom>
          <a:solidFill>
            <a:srgbClr val="4BA8D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4BA8D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BA8D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5" name="Shape 324">
            <a:extLst>
              <a:ext uri="{FF2B5EF4-FFF2-40B4-BE49-F238E27FC236}">
                <a16:creationId xmlns:a16="http://schemas.microsoft.com/office/drawing/2014/main" id="{7183013B-6C97-46A5-B7C8-E69429A92B29}"/>
              </a:ext>
            </a:extLst>
          </p:cNvPr>
          <p:cNvSpPr/>
          <p:nvPr/>
        </p:nvSpPr>
        <p:spPr>
          <a:xfrm>
            <a:off x="779984" y="122641"/>
            <a:ext cx="1141201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95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National Job Data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*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 Light"/>
                <a:ea typeface="Source Sans Pro Light"/>
                <a:cs typeface="Source Sans Pro Light"/>
                <a:sym typeface="Source Sans Pro Light"/>
              </a:rPr>
              <a:t>| </a:t>
            </a:r>
            <a:r>
              <a:rPr lang="en-US" sz="3950" b="1" kern="0">
                <a:solidFill>
                  <a:srgbClr val="4BA8DF"/>
                </a:solidFill>
                <a:latin typeface="Source Sans Pro Light"/>
                <a:ea typeface="Source Sans Pro Light"/>
                <a:cs typeface="Source Sans Pro Light"/>
                <a:sym typeface="Source Sans Pro Semibold"/>
              </a:rPr>
              <a:t>Health/Medical Insurance Specialist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1ED6C-59FA-476F-9BEE-3B0CF3616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62" y="1488468"/>
            <a:ext cx="3471963" cy="113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381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C937-FDC7-42D4-ABDB-3498B6BBE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001" y="3582840"/>
            <a:ext cx="3523924" cy="289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6FD04B-5F44-4E3A-97C7-5C25AD57FE5B}"/>
              </a:ext>
            </a:extLst>
          </p:cNvPr>
          <p:cNvSpPr txBox="1"/>
          <p:nvPr/>
        </p:nvSpPr>
        <p:spPr>
          <a:xfrm>
            <a:off x="471203" y="1079038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Metrics: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26517-92E6-476E-BFFE-0AF19E92EDE6}"/>
              </a:ext>
            </a:extLst>
          </p:cNvPr>
          <p:cNvSpPr txBox="1"/>
          <p:nvPr/>
        </p:nvSpPr>
        <p:spPr>
          <a:xfrm>
            <a:off x="370174" y="3148157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Qualifications</a:t>
            </a:r>
            <a:r>
              <a:rPr lang="en-US"/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3009E4-91E3-49F2-B491-D989EEF7E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671" y="2211036"/>
            <a:ext cx="3862406" cy="329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15314-926E-43E8-ABAC-3DFB181407C7}"/>
              </a:ext>
            </a:extLst>
          </p:cNvPr>
          <p:cNvSpPr txBox="1"/>
          <p:nvPr/>
        </p:nvSpPr>
        <p:spPr>
          <a:xfrm>
            <a:off x="4183233" y="1795032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Salary: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0470E-3B0C-4A5D-AC7F-183B1350E3DC}"/>
              </a:ext>
            </a:extLst>
          </p:cNvPr>
          <p:cNvSpPr txBox="1"/>
          <p:nvPr/>
        </p:nvSpPr>
        <p:spPr>
          <a:xfrm>
            <a:off x="8214149" y="1781584"/>
            <a:ext cx="34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Requested Certifications: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D3019-5977-419B-90DC-074B66F07E14}"/>
              </a:ext>
            </a:extLst>
          </p:cNvPr>
          <p:cNvSpPr txBox="1"/>
          <p:nvPr/>
        </p:nvSpPr>
        <p:spPr>
          <a:xfrm>
            <a:off x="0" y="6590961"/>
            <a:ext cx="355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tx2"/>
                </a:solidFill>
              </a:rPr>
              <a:t>*Source: Burning Glass (Insurance Claims/Policy Clerk) 1/25/2021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FEF5-D7B1-41B8-9D39-16743FA04C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62" y="1454144"/>
            <a:ext cx="3471963" cy="1169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F5F25-3068-4AC5-87A0-7CAB838541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351" y="3582840"/>
            <a:ext cx="3558284" cy="2873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D8905-01D8-42ED-BAEC-E86009472B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3002" y="2211036"/>
            <a:ext cx="3765744" cy="3251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FDB309-C633-4DD2-8906-966F8DECF6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3113" y="2211036"/>
            <a:ext cx="3693592" cy="64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C90E03-4F38-4EEB-AFDB-D6576322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975" y="6476106"/>
            <a:ext cx="579783" cy="265042"/>
          </a:xfrm>
        </p:spPr>
        <p:txBody>
          <a:bodyPr/>
          <a:lstStyle/>
          <a:p>
            <a:fld id="{71992908-1E8A-4F15-9939-EC4C2BF19B4D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F4A79-1538-45E4-BBF9-771A42C819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3113" y="2211036"/>
            <a:ext cx="3693592" cy="6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947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rm0ZTSfZtNHsFy.0gQg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rm0ZTSfZtNHsFy.0gQ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rm0ZTSfZtNHsFy.0gQg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rm0ZTSfZtNHsFy.0gQ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rm0ZTSfZtNHsFy.0gQg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2228</Words>
  <Application>Microsoft Office PowerPoint</Application>
  <PresentationFormat>Widescreen</PresentationFormat>
  <Paragraphs>469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Gill Sans</vt:lpstr>
      <vt:lpstr>Helvetica Light</vt:lpstr>
      <vt:lpstr>Open Sans</vt:lpstr>
      <vt:lpstr>Source Sans Pro</vt:lpstr>
      <vt:lpstr>Source Sans Pro Light</vt:lpstr>
      <vt:lpstr>Source Sans Pro Semibold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Wyrick, Audrey</dc:creator>
  <cp:lastModifiedBy>Wyrick, Audrey</cp:lastModifiedBy>
  <cp:revision>2</cp:revision>
  <dcterms:created xsi:type="dcterms:W3CDTF">2021-03-17T21:17:02Z</dcterms:created>
  <dcterms:modified xsi:type="dcterms:W3CDTF">2021-04-07T15:04:45Z</dcterms:modified>
</cp:coreProperties>
</file>