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1" r:id="rId1"/>
    <p:sldMasterId id="2147483708" r:id="rId2"/>
    <p:sldMasterId id="2147483776" r:id="rId3"/>
    <p:sldMasterId id="2147483781" r:id="rId4"/>
    <p:sldMasterId id="2147483749" r:id="rId5"/>
    <p:sldMasterId id="2147483763" r:id="rId6"/>
    <p:sldMasterId id="2147483745" r:id="rId7"/>
    <p:sldMasterId id="2147483793" r:id="rId8"/>
    <p:sldMasterId id="2147483765" r:id="rId9"/>
    <p:sldMasterId id="2147483770" r:id="rId10"/>
    <p:sldMasterId id="2147483772" r:id="rId11"/>
    <p:sldMasterId id="2147483672" r:id="rId12"/>
    <p:sldMasterId id="2147483797" r:id="rId13"/>
  </p:sldMasterIdLst>
  <p:notesMasterIdLst>
    <p:notesMasterId r:id="rId27"/>
  </p:notesMasterIdLst>
  <p:handoutMasterIdLst>
    <p:handoutMasterId r:id="rId28"/>
  </p:handoutMasterIdLst>
  <p:sldIdLst>
    <p:sldId id="1084" r:id="rId14"/>
    <p:sldId id="1151" r:id="rId15"/>
    <p:sldId id="544" r:id="rId16"/>
    <p:sldId id="1142" r:id="rId17"/>
    <p:sldId id="1143" r:id="rId18"/>
    <p:sldId id="1148" r:id="rId19"/>
    <p:sldId id="1146" r:id="rId20"/>
    <p:sldId id="1150" r:id="rId21"/>
    <p:sldId id="1147" r:id="rId22"/>
    <p:sldId id="524" r:id="rId23"/>
    <p:sldId id="1086" r:id="rId24"/>
    <p:sldId id="520" r:id="rId25"/>
    <p:sldId id="521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FAA01444-4A1F-D541-8ABD-0AF059357F8A}">
          <p14:sldIdLst>
            <p14:sldId id="1084"/>
            <p14:sldId id="1151"/>
          </p14:sldIdLst>
        </p14:section>
        <p14:section name="Agenda" id="{E242F286-2531-E449-A11C-EEE9537401BD}">
          <p14:sldIdLst>
            <p14:sldId id="544"/>
          </p14:sldIdLst>
        </p14:section>
        <p14:section name="Layouts" id="{E6E1EE83-29E0-4840-BA34-95673A5E352F}">
          <p14:sldIdLst>
            <p14:sldId id="1142"/>
            <p14:sldId id="1143"/>
            <p14:sldId id="1148"/>
            <p14:sldId id="1146"/>
            <p14:sldId id="1150"/>
            <p14:sldId id="1147"/>
            <p14:sldId id="524"/>
            <p14:sldId id="1086"/>
            <p14:sldId id="520"/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3949"/>
    <a:srgbClr val="646F76"/>
    <a:srgbClr val="7C7D7D"/>
    <a:srgbClr val="6FB9DE"/>
    <a:srgbClr val="A4D4EC"/>
    <a:srgbClr val="DBDFE0"/>
    <a:srgbClr val="009DDC"/>
    <a:srgbClr val="A5AEB2"/>
    <a:srgbClr val="E1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60C30-DF01-4B30-91F9-5EEF397BEA5D}" v="5" dt="2024-10-02T20:43:53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00" autoAdjust="0"/>
  </p:normalViewPr>
  <p:slideViewPr>
    <p:cSldViewPr snapToGrid="0">
      <p:cViewPr varScale="1">
        <p:scale>
          <a:sx n="94" d="100"/>
          <a:sy n="94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2D9B95-202A-234B-84B8-722786AB5A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WORK SANS REGULAR ROMAN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73945-B44A-4043-BE47-736FC6969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26C5-850E-6A46-B2E9-BD8209585261}" type="datetimeFigureOut">
              <a:rPr lang="en-US" smtClean="0">
                <a:latin typeface="WORK SANS REGULAR ROMAN" pitchFamily="2" charset="77"/>
              </a:rPr>
              <a:t>10/2/2024</a:t>
            </a:fld>
            <a:endParaRPr lang="en-US" dirty="0">
              <a:latin typeface="WORK SANS REGULAR ROMAN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655E6-43E5-8940-9916-29581C403F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WORK SANS REGULAR ROMAN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CE7A8-75FC-0D4A-90F7-41D49873C1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0CE3-71AB-5E4D-A6B5-7148AC39421B}" type="slidenum">
              <a:rPr lang="en-US" smtClean="0">
                <a:latin typeface="WORK SANS REGULAR ROMAN" pitchFamily="2" charset="77"/>
              </a:rPr>
              <a:t>‹#›</a:t>
            </a:fld>
            <a:endParaRPr lang="en-US" dirty="0">
              <a:latin typeface="WORK SANS REGULAR ROMA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125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WORK SANS REGULAR ROMAN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WORK SANS REGULAR ROMAN" pitchFamily="2" charset="77"/>
              </a:defRPr>
            </a:lvl1pPr>
          </a:lstStyle>
          <a:p>
            <a:fld id="{981F4E63-FEC5-2540-8616-4BE7BF6D77B2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WORK SANS REGULAR ROMAN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WORK SANS REGULAR ROMAN" pitchFamily="2" charset="77"/>
              </a:defRPr>
            </a:lvl1pPr>
          </a:lstStyle>
          <a:p>
            <a:fld id="{B3CAAF60-E5BF-C34C-B5EF-33CE1D5C5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WORK SANS REGULAR ROMAN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5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29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AAF60-E5BF-C34C-B5EF-33CE1D5C51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 ROMAN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 ROMAN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44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5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9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3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1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2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9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09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52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AAF60-E5BF-C34C-B5EF-33CE1D5C51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9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21.xml"/><Relationship Id="rId4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3.xml"/><Relationship Id="rId4" Type="http://schemas.openxmlformats.org/officeDocument/2006/relationships/image" Target="../media/image8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5.xml"/><Relationship Id="rId4" Type="http://schemas.openxmlformats.org/officeDocument/2006/relationships/image" Target="../media/image15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6.xml"/><Relationship Id="rId4" Type="http://schemas.openxmlformats.org/officeDocument/2006/relationships/image" Target="../media/image15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7.xml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8.xml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29.xml"/><Relationship Id="rId4" Type="http://schemas.openxmlformats.org/officeDocument/2006/relationships/image" Target="../media/image16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0.xml"/><Relationship Id="rId4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1.xml"/><Relationship Id="rId4" Type="http://schemas.openxmlformats.org/officeDocument/2006/relationships/image" Target="../media/image1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2.xml"/><Relationship Id="rId4" Type="http://schemas.openxmlformats.org/officeDocument/2006/relationships/image" Target="../media/image1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image" Target="../media/image1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4.xml"/><Relationship Id="rId5" Type="http://schemas.openxmlformats.org/officeDocument/2006/relationships/image" Target="../media/image19.png"/><Relationship Id="rId4" Type="http://schemas.openxmlformats.org/officeDocument/2006/relationships/image" Target="../media/image15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5.xml"/><Relationship Id="rId5" Type="http://schemas.openxmlformats.org/officeDocument/2006/relationships/image" Target="../media/image18.png"/><Relationship Id="rId4" Type="http://schemas.openxmlformats.org/officeDocument/2006/relationships/image" Target="../media/image1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36.xml"/><Relationship Id="rId4" Type="http://schemas.openxmlformats.org/officeDocument/2006/relationships/image" Target="../media/image15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1.xml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5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17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423939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B49EE1-DC04-AF49-BB91-EE6DB08CD895}"/>
              </a:ext>
            </a:extLst>
          </p:cNvPr>
          <p:cNvSpPr txBox="1"/>
          <p:nvPr userDrawn="1"/>
        </p:nvSpPr>
        <p:spPr>
          <a:xfrm>
            <a:off x="1524000" y="3580678"/>
            <a:ext cx="38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Work Sans" pitchFamily="2" charset="77"/>
                <a:ea typeface="Open Sans" panose="020B0606030504020204" pitchFamily="34" charset="0"/>
                <a:cs typeface="Calibri" panose="020F0502020204030204" pitchFamily="34" charset="0"/>
              </a:rPr>
              <a:t>Date Line</a:t>
            </a:r>
            <a:endParaRPr lang="en-US" b="0" i="0" dirty="0">
              <a:latin typeface="Work Sans" pitchFamily="2" charset="77"/>
              <a:cs typeface="Calibri" panose="020F050202020403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4FCC2C-5DC6-5B41-95CA-958B06E429B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66800" y="1137920"/>
            <a:ext cx="83058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/>
              <a:t>Title: Work Sans</a:t>
            </a:r>
            <a:br>
              <a:rPr lang="en-US"/>
            </a:br>
            <a:r>
              <a:rPr lang="en-US"/>
              <a:t>48pt – Bold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7454DA6-2096-8C4F-B559-A129FEE04B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66800" y="3222951"/>
            <a:ext cx="8305800" cy="587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Subheading: Work Sans 28pt – Regular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72211B2-91AF-984C-9676-B59B5E459D3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6800" y="3861047"/>
            <a:ext cx="83058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Date: 18pt - Regular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3F6987-7DB5-B84D-A8C4-D1F1F479D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845752"/>
            <a:ext cx="12192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8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22373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608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030926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844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62528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51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74895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420CF-3151-8646-A12F-392774BFC63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489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10537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 – In some cases the title will go beyond the first line into the second.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1361441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7420CF-3151-8646-A12F-392774BFC63D}"/>
              </a:ext>
            </a:extLst>
          </p:cNvPr>
          <p:cNvCxnSpPr>
            <a:cxnSpLocks/>
          </p:cNvCxnSpPr>
          <p:nvPr userDrawn="1"/>
        </p:nvCxnSpPr>
        <p:spPr>
          <a:xfrm>
            <a:off x="0" y="130048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7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04275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E281-494E-E34C-9DAD-133152DE6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114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BC56ED-8A2C-104F-9E14-1C83FDE4F3B7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74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130666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AE808F9-EA2B-504C-A2F3-3364D8975B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Two Column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DDBFD0AC-EDF1-6142-B532-97144ECA12D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2E281-494E-E34C-9DAD-133152DE69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5334000" cy="4114800"/>
          </a:xfrm>
          <a:prstGeom prst="rect">
            <a:avLst/>
          </a:prstGeom>
        </p:spPr>
        <p:txBody>
          <a:bodyPr numCol="2"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CB131C-96F9-3341-822B-FE1896F92A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8402" y="1828800"/>
            <a:ext cx="5334000" cy="4114800"/>
          </a:xfrm>
          <a:prstGeom prst="rect">
            <a:avLst/>
          </a:prstGeom>
        </p:spPr>
        <p:txBody>
          <a:bodyPr numCol="2"/>
          <a:lstStyle>
            <a:lvl1pPr>
              <a:defRPr sz="1400">
                <a:latin typeface="Work Sans" pitchFamily="2" charset="77"/>
              </a:defRPr>
            </a:lvl1pPr>
            <a:lvl2pPr>
              <a:defRPr sz="1400">
                <a:latin typeface="WORK SANS REGULAR ROMAN" pitchFamily="2" charset="77"/>
              </a:defRPr>
            </a:lvl2pPr>
            <a:lvl3pPr>
              <a:defRPr sz="1400">
                <a:latin typeface="WORK SANS REGULAR ROMAN" pitchFamily="2" charset="77"/>
              </a:defRPr>
            </a:lvl3pPr>
            <a:lvl4pPr>
              <a:defRPr sz="1400">
                <a:latin typeface="WORK SANS REGULAR ROMAN" pitchFamily="2" charset="77"/>
              </a:defRPr>
            </a:lvl4pPr>
            <a:lvl5pPr>
              <a:defRPr sz="1400">
                <a:latin typeface="WORK SANS REGULAR ROMAN" pitchFamily="2" charset="77"/>
              </a:defRPr>
            </a:lvl5pPr>
          </a:lstStyle>
          <a:p>
            <a:pPr lvl="0"/>
            <a:r>
              <a:rPr lang="en-US"/>
              <a:t>Lorem ipsum.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02C0E1-BE14-0340-854C-D017F73D9722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06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724C8C2-D9B6-B34A-BFC7-57168A3436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23582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724C8C2-D9B6-B34A-BFC7-57168A3436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8BB8F3E-6BD1-EA4E-8722-96FBED839C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2232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8310666F-DD8A-5B4A-A8E8-184E248E54C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2232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86D1165-98E5-354D-A911-EA0F94FC962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81872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7EEDF09E-700B-A246-8EDB-DE46791E75A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81872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046FEE7-D1FB-7748-A467-ECBC3CF838E2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069137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472D7E98-646D-CC49-AC54-329450BA3C5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069137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8EE0357-94D2-8F43-9F5A-28D5D1998325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319548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9AD4ED51-4473-614E-809C-3CF6A912E00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319548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80090CB-F9F6-794A-B267-1906778CD6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9507415" y="3895513"/>
            <a:ext cx="2074986" cy="4572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algn="ctr">
              <a:lnSpc>
                <a:spcPct val="50000"/>
              </a:lnSpc>
              <a:buNone/>
              <a:defRPr lang="en-ID" sz="1400" b="1" dirty="0">
                <a:solidFill>
                  <a:schemeClr val="bg1"/>
                </a:solidFill>
                <a:latin typeface="Work Sans" pitchFamily="2" charset="77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ID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15096DD-3931-9743-82EA-BFCC7AC1E9F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9507415" y="4479055"/>
            <a:ext cx="2074986" cy="1423514"/>
          </a:xfrm>
          <a:prstGeom prst="rect">
            <a:avLst/>
          </a:prstGeom>
        </p:spPr>
        <p:txBody>
          <a:bodyPr/>
          <a:lstStyle>
            <a:lvl1pPr marL="0" algn="l">
              <a:lnSpc>
                <a:spcPct val="70000"/>
              </a:lnSpc>
              <a:buNone/>
              <a:defRPr sz="1200" b="0" i="0">
                <a:solidFill>
                  <a:schemeClr val="tx2"/>
                </a:solidFill>
                <a:latin typeface="Work Sans" pitchFamily="2" charset="77"/>
                <a:ea typeface="Work Sans" pitchFamily="2" charset="77"/>
                <a:cs typeface="Work Sans" pitchFamily="2" charset="77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35AE98C0-BBE7-DF4F-9EF9-E14CC1D1DC0C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0D565476-8506-3740-B804-3BA47F3D2B9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7" name="Picture Placeholder 5">
            <a:extLst>
              <a:ext uri="{FF2B5EF4-FFF2-40B4-BE49-F238E27FC236}">
                <a16:creationId xmlns:a16="http://schemas.microsoft.com/office/drawing/2014/main" id="{E86A10F7-6EB6-F146-81A1-05F26465473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50741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37CCDB0A-F368-0146-80BE-0ABF7DD0D05E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7282961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433C0288-E992-ED42-9E5D-6A08A0D23B4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609600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95E7CF9C-116A-554A-AFC2-277A16923164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5058508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96CD59B2-6924-E54B-96F7-A49640BFD7FE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2834054" y="1887551"/>
            <a:ext cx="2074986" cy="18345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38DF5-B2FC-5C4C-B2DB-3F872E22010E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3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7599B93-0A26-DB45-BA2E-1C13A53AC8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98649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7599B93-0A26-DB45-BA2E-1C13A53AC8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288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976258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CAE752-95CB-1943-B3C7-B51DDCA56A27}"/>
              </a:ext>
            </a:extLst>
          </p:cNvPr>
          <p:cNvSpPr/>
          <p:nvPr userDrawn="1"/>
        </p:nvSpPr>
        <p:spPr>
          <a:xfrm>
            <a:off x="7790889" y="447"/>
            <a:ext cx="4401111" cy="63241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07" tIns="22853" rIns="45707" bIns="22853" spcCol="0" rtlCol="0" anchor="ctr"/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986CE2-9F87-734D-A783-5ACEF0307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7790884" cy="6324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8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094830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05470EE-D944-BF43-A984-8B4BFDB94D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66800" y="990600"/>
            <a:ext cx="58674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/>
              <a:t>Title: Work Sans</a:t>
            </a:r>
            <a:br>
              <a:rPr lang="en-US"/>
            </a:br>
            <a:r>
              <a:rPr lang="en-US"/>
              <a:t>48pt – Bold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5C40BDEE-E7AB-FE4D-8FD9-8AF86735E17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66800" y="307563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Subheading: Work Sans </a:t>
            </a:r>
            <a:br>
              <a:rPr lang="en-US"/>
            </a:br>
            <a:r>
              <a:rPr lang="en-US"/>
              <a:t>28pt – Regular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59901FD3-0F46-284D-A460-BD36404A4C9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6800" y="4267200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Date: 18pt - Regular</a:t>
            </a:r>
          </a:p>
        </p:txBody>
      </p:sp>
    </p:spTree>
    <p:extLst>
      <p:ext uri="{BB962C8B-B14F-4D97-AF65-F5344CB8AC3E}">
        <p14:creationId xmlns:p14="http://schemas.microsoft.com/office/powerpoint/2010/main" val="114238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03984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2770A-1B3A-E74C-8827-0782CD0DA9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" y="1600200"/>
            <a:ext cx="4267200" cy="403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4DB845-F1E2-FE4D-849A-62D5803BC18F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37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56676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0A1B7-F56B-EB49-B63A-29F16DE18FD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117" y="1625600"/>
            <a:ext cx="5218430" cy="315615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F1B6CFB-1BD4-4045-B8D4-0182E1701C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6942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48687-EAC3-9847-A49B-6E8546B7D9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" y="1625600"/>
            <a:ext cx="5218430" cy="3156156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9F63777-B643-BA47-95EF-48A4822CDF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29385" y="2037253"/>
            <a:ext cx="3371850" cy="214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F9CAEC-FA2C-7649-B7CC-3F4649750010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939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37459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F0D57-2C4D-544C-A829-55846BF577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866" y="417563"/>
            <a:ext cx="3660644" cy="6293396"/>
          </a:xfrm>
          <a:prstGeom prst="rect">
            <a:avLst/>
          </a:prstGeom>
        </p:spPr>
      </p:pic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911A9D33-ABD3-554F-8DB5-B1092C9BA1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27630" y="899562"/>
            <a:ext cx="2381172" cy="5159011"/>
          </a:xfrm>
          <a:custGeom>
            <a:avLst/>
            <a:gdLst>
              <a:gd name="connsiteX0" fmla="*/ 401892 w 3804428"/>
              <a:gd name="connsiteY0" fmla="*/ 0 h 8242616"/>
              <a:gd name="connsiteX1" fmla="*/ 787350 w 3804428"/>
              <a:gd name="connsiteY1" fmla="*/ 0 h 8242616"/>
              <a:gd name="connsiteX2" fmla="*/ 839948 w 3804428"/>
              <a:gd name="connsiteY2" fmla="*/ 52595 h 8242616"/>
              <a:gd name="connsiteX3" fmla="*/ 839948 w 3804428"/>
              <a:gd name="connsiteY3" fmla="*/ 83823 h 8242616"/>
              <a:gd name="connsiteX4" fmla="*/ 1061854 w 3804428"/>
              <a:gd name="connsiteY4" fmla="*/ 305708 h 8242616"/>
              <a:gd name="connsiteX5" fmla="*/ 2745040 w 3804428"/>
              <a:gd name="connsiteY5" fmla="*/ 305708 h 8242616"/>
              <a:gd name="connsiteX6" fmla="*/ 2964480 w 3804428"/>
              <a:gd name="connsiteY6" fmla="*/ 86288 h 8242616"/>
              <a:gd name="connsiteX7" fmla="*/ 2964480 w 3804428"/>
              <a:gd name="connsiteY7" fmla="*/ 51773 h 8242616"/>
              <a:gd name="connsiteX8" fmla="*/ 3017078 w 3804428"/>
              <a:gd name="connsiteY8" fmla="*/ 0 h 8242616"/>
              <a:gd name="connsiteX9" fmla="*/ 3403356 w 3804428"/>
              <a:gd name="connsiteY9" fmla="*/ 0 h 8242616"/>
              <a:gd name="connsiteX10" fmla="*/ 3804428 w 3804428"/>
              <a:gd name="connsiteY10" fmla="*/ 401036 h 8242616"/>
              <a:gd name="connsiteX11" fmla="*/ 3804428 w 3804428"/>
              <a:gd name="connsiteY11" fmla="*/ 7841580 h 8242616"/>
              <a:gd name="connsiteX12" fmla="*/ 3403356 w 3804428"/>
              <a:gd name="connsiteY12" fmla="*/ 8242616 h 8242616"/>
              <a:gd name="connsiteX13" fmla="*/ 401892 w 3804428"/>
              <a:gd name="connsiteY13" fmla="*/ 8242616 h 8242616"/>
              <a:gd name="connsiteX14" fmla="*/ 0 w 3804428"/>
              <a:gd name="connsiteY14" fmla="*/ 7841580 h 8242616"/>
              <a:gd name="connsiteX15" fmla="*/ 0 w 3804428"/>
              <a:gd name="connsiteY15" fmla="*/ 401036 h 8242616"/>
              <a:gd name="connsiteX16" fmla="*/ 401892 w 3804428"/>
              <a:gd name="connsiteY16" fmla="*/ 0 h 824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04428" h="8242616">
                <a:moveTo>
                  <a:pt x="401892" y="0"/>
                </a:moveTo>
                <a:cubicBezTo>
                  <a:pt x="401892" y="0"/>
                  <a:pt x="401892" y="0"/>
                  <a:pt x="787350" y="0"/>
                </a:cubicBezTo>
                <a:cubicBezTo>
                  <a:pt x="816114" y="0"/>
                  <a:pt x="839948" y="23832"/>
                  <a:pt x="839948" y="52595"/>
                </a:cubicBezTo>
                <a:cubicBezTo>
                  <a:pt x="839948" y="52595"/>
                  <a:pt x="839948" y="52595"/>
                  <a:pt x="839948" y="83823"/>
                </a:cubicBezTo>
                <a:cubicBezTo>
                  <a:pt x="839948" y="206271"/>
                  <a:pt x="939394" y="305708"/>
                  <a:pt x="1061854" y="305708"/>
                </a:cubicBezTo>
                <a:cubicBezTo>
                  <a:pt x="1061854" y="305708"/>
                  <a:pt x="1061854" y="305708"/>
                  <a:pt x="2745040" y="305708"/>
                </a:cubicBezTo>
                <a:cubicBezTo>
                  <a:pt x="2866676" y="305708"/>
                  <a:pt x="2964480" y="207915"/>
                  <a:pt x="2964480" y="86288"/>
                </a:cubicBezTo>
                <a:cubicBezTo>
                  <a:pt x="2964480" y="86288"/>
                  <a:pt x="2964480" y="86288"/>
                  <a:pt x="2964480" y="51773"/>
                </a:cubicBezTo>
                <a:cubicBezTo>
                  <a:pt x="2964480" y="23010"/>
                  <a:pt x="2988314" y="0"/>
                  <a:pt x="3017078" y="0"/>
                </a:cubicBezTo>
                <a:cubicBezTo>
                  <a:pt x="3017078" y="0"/>
                  <a:pt x="3017078" y="0"/>
                  <a:pt x="3403356" y="0"/>
                </a:cubicBezTo>
                <a:cubicBezTo>
                  <a:pt x="3625262" y="0"/>
                  <a:pt x="3804428" y="179974"/>
                  <a:pt x="3804428" y="401036"/>
                </a:cubicBezTo>
                <a:cubicBezTo>
                  <a:pt x="3804428" y="401036"/>
                  <a:pt x="3804428" y="401036"/>
                  <a:pt x="3804428" y="7841580"/>
                </a:cubicBezTo>
                <a:cubicBezTo>
                  <a:pt x="3804428" y="8063464"/>
                  <a:pt x="3625262" y="8242616"/>
                  <a:pt x="3403356" y="8242616"/>
                </a:cubicBezTo>
                <a:cubicBezTo>
                  <a:pt x="3403356" y="8242616"/>
                  <a:pt x="3403356" y="8242616"/>
                  <a:pt x="401892" y="8242616"/>
                </a:cubicBezTo>
                <a:cubicBezTo>
                  <a:pt x="179988" y="8242616"/>
                  <a:pt x="0" y="8063464"/>
                  <a:pt x="0" y="7841580"/>
                </a:cubicBezTo>
                <a:cubicBezTo>
                  <a:pt x="0" y="7841580"/>
                  <a:pt x="0" y="7841580"/>
                  <a:pt x="0" y="401036"/>
                </a:cubicBezTo>
                <a:cubicBezTo>
                  <a:pt x="0" y="179974"/>
                  <a:pt x="179988" y="0"/>
                  <a:pt x="401892" y="0"/>
                </a:cubicBez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04D386-F36B-3A48-A4B9-1DF8C3C29F6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827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03351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solidFill>
                  <a:srgbClr val="143949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1BF1BBAE-47FF-0946-A84F-7F026AC4BE8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2400" b="0" i="0">
                <a:solidFill>
                  <a:schemeClr val="accent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C7A8A1-3C21-8A44-A7CD-1137F6FA7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40" y="1520059"/>
            <a:ext cx="8472733" cy="5124389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0AD0D3A-CC3D-FA45-8169-14DDB7235D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37200" y="2145873"/>
            <a:ext cx="5499100" cy="35056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Z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384E08-7E7F-2F4D-9F57-8012F2737C86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266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13637D93-7843-304E-A09E-30A247547A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653109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13637D93-7843-304E-A09E-30A247547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402105B7-8286-3246-8CE4-2C284CFFFE7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3048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5F49C94-7987-FA45-BC77-39997A65BF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000500"/>
            <a:ext cx="12192000" cy="2857500"/>
          </a:xfrm>
          <a:prstGeom prst="rect">
            <a:avLst/>
          </a:prstGeom>
          <a:pattFill prst="pct90">
            <a:fgClr>
              <a:srgbClr val="A5AEB2"/>
            </a:fgClr>
            <a:bgClr>
              <a:srgbClr val="A5AEB2"/>
            </a:bgClr>
          </a:pattFill>
        </p:spPr>
        <p:txBody>
          <a:bodyPr anchor="ctr" anchorCtr="0"/>
          <a:lstStyle>
            <a:lvl1pPr marL="0" indent="0" algn="ctr">
              <a:buNone/>
              <a:defRPr sz="1300">
                <a:solidFill>
                  <a:schemeClr val="tx1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77B2B8-5F7A-1D40-97A6-2DC9C7E010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6447" y="1143000"/>
            <a:ext cx="2684751" cy="457200"/>
          </a:xfrm>
          <a:prstGeom prst="rect">
            <a:avLst/>
          </a:prstGeom>
          <a:solidFill>
            <a:srgbClr val="143949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BDB1FF58-0EE8-6447-BCFA-42B0FF364D1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753624" y="1143000"/>
            <a:ext cx="2684751" cy="457200"/>
          </a:xfrm>
          <a:prstGeom prst="rect">
            <a:avLst/>
          </a:prstGeom>
          <a:solidFill>
            <a:srgbClr val="143949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77E5B6FA-D4F5-214B-A387-C58517ACB3A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887486" y="1143000"/>
            <a:ext cx="2684751" cy="457200"/>
          </a:xfrm>
          <a:prstGeom prst="rect">
            <a:avLst/>
          </a:prstGeom>
          <a:solidFill>
            <a:srgbClr val="143949"/>
          </a:solidFill>
        </p:spPr>
        <p:txBody>
          <a:bodyPr/>
          <a:lstStyle>
            <a:lvl1pPr marL="12700" indent="0" algn="ctr">
              <a:tabLst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 1</a:t>
            </a:r>
          </a:p>
        </p:txBody>
      </p:sp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2232D372-5D5D-B242-9AAC-D4ADDEB269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644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CE046232-8F33-CA4B-9FEF-2CD3BD339E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59624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264C535E-1BE5-234F-AE55-4A0166C5BDF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887487" y="1864050"/>
            <a:ext cx="2684751" cy="1945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Lorem Ipsum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C522EA-98AE-0441-BAD5-A1C075927EBD}"/>
              </a:ext>
            </a:extLst>
          </p:cNvPr>
          <p:cNvCxnSpPr>
            <a:cxnSpLocks/>
          </p:cNvCxnSpPr>
          <p:nvPr userDrawn="1"/>
        </p:nvCxnSpPr>
        <p:spPr>
          <a:xfrm>
            <a:off x="0" y="914400"/>
            <a:ext cx="2438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65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BD4C-1438-424C-B790-BDD30B7ED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A08F9-DC98-3843-B9BB-FA557CDDD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EF705-1E47-654B-B91B-CD3CDEDE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10574-A37F-F143-99AC-3B0E479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F1B23-DB3A-F442-9B45-996BFBA7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7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B4762-3F92-F949-AFAC-6505DED8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3B0A0-3F68-D549-BE35-40B9BF0CD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D2C87-C42F-C644-A3C5-0F3E7DF98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86EC2-F3CF-D34E-8007-9453E879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8B398-4D13-4548-99EB-AB6E3658A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20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24E-BA7F-D54F-8472-B6E1F8154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42FB0-B497-F94B-A682-CA7623545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A527-F463-394D-A505-274B3BE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EBAAD-B0C0-AA4A-8094-5667A1FD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1FE47-FF04-7843-875E-FB87F436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74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1A88-C436-3848-ADCC-783C3818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17F57-2815-CA4D-852C-32FFCF195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59D93-CBCB-5840-AA1F-9CEAEC3EE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26F23-D814-7A43-80E4-124AA9EF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319BC-2144-BE4F-9FD7-66AC4C1C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A979B-20EC-E948-A640-9397E5AF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28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E854-D87E-3A45-B11A-C9E62953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497B7-53B5-3840-8BA9-D3FFA2852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FF86D-5EDF-F94A-ABD8-941E92CEB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B2D50-E19F-134F-9EF0-CEDA67A09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877FA-757A-EC49-9BBD-59F8BC776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4FFB7-96DF-3043-9F25-57EF95F6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73C1E-EBDE-1843-BFD6-498DF36B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CA9A8-17CA-F645-841C-EA123E93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35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02475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1519AD06-2002-B646-BFFE-8769581BCDA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638800" y="1905000"/>
            <a:ext cx="58674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/>
              <a:t>Title: Work Sans</a:t>
            </a:r>
            <a:br>
              <a:rPr lang="en-US"/>
            </a:br>
            <a:r>
              <a:rPr lang="en-US"/>
              <a:t>48pt – Bold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24CCF0E5-C5CB-3642-8E35-4C731716B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38800" y="399003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Subheading: Work Sans </a:t>
            </a:r>
            <a:br>
              <a:rPr lang="en-US"/>
            </a:br>
            <a:r>
              <a:rPr lang="en-US"/>
              <a:t>28pt – Regular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805ABD8F-377A-AE49-9E92-E4750E3936A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638800" y="5181600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Date: 18pt - Regular</a:t>
            </a:r>
          </a:p>
        </p:txBody>
      </p:sp>
    </p:spTree>
    <p:extLst>
      <p:ext uri="{BB962C8B-B14F-4D97-AF65-F5344CB8AC3E}">
        <p14:creationId xmlns:p14="http://schemas.microsoft.com/office/powerpoint/2010/main" val="1988011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39C0-33EC-AF41-828B-7AE56155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D11D6-D108-E64B-8339-2C99A6F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0E264-9CB2-6D4C-B13C-F4581759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7A840-F6DE-E94E-BB8B-F123AA07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72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EA375-C829-2B4E-9EC3-5AC23CC8E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B4F6A-EA65-7046-B2BA-86134974F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3BD1D-1784-6145-A1EF-87AB12476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A038-9E86-1243-8B0B-62793EA20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920E-4165-6A45-9E75-141826D8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E0FFB-AF18-3A4B-B14B-2A72454F1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E7968-521F-5E42-9C84-6A7AF4BB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1C68A-9EAF-6042-88CB-B7F94890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B6408-8F29-C647-B698-B381324E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62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2AAB-12B5-F241-8D36-2BCBD7ED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B4644-AFBB-5249-B98A-DEF0100F5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E5A58-4D23-0641-9CE0-EC3191C3F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F4061-B5C7-A74C-BE22-943FB97E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D9715-2406-6447-8E2A-20C7FA0C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A85CC-B52F-4643-B38A-1863CC93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8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3D1AA-26A9-6945-9738-9E11C35D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A4C31-5A20-FA46-BD0A-92FCC894B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7D48C-AEB8-EA49-A998-A23D1DD8D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204A-CD50-4444-B185-DE108E63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8BDBB-36C9-8D43-9BB9-C296F510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92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11C8E-C8E9-FF41-B73F-B9935FFE1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CF501-F3C4-0A4A-811A-E8A05CDBB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F8FA4-A373-484F-AE35-36D459A4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3CC24-011B-C44B-A84A-44247E6D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AD0E1-FF4F-074D-ADE4-79F35337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9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1BBE464-56BC-5F4C-8869-26D7B1C71A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04471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1BBE464-56BC-5F4C-8869-26D7B1C71A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805470EE-D944-BF43-A984-8B4BFDB94D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66800" y="990600"/>
            <a:ext cx="58674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latin typeface="Work Sans" pitchFamily="2" charset="77"/>
              </a:defRPr>
            </a:lvl1pPr>
          </a:lstStyle>
          <a:p>
            <a:pPr lvl="0"/>
            <a:r>
              <a:rPr lang="en-US"/>
              <a:t>Title: Work Sans</a:t>
            </a:r>
            <a:br>
              <a:rPr lang="en-US"/>
            </a:br>
            <a:r>
              <a:rPr lang="en-US"/>
              <a:t>48pt – Bold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5C40BDEE-E7AB-FE4D-8FD9-8AF86735E17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66800" y="3075631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Subheading: Work Sans </a:t>
            </a:r>
            <a:br>
              <a:rPr lang="en-US"/>
            </a:br>
            <a:r>
              <a:rPr lang="en-US"/>
              <a:t>28pt – Regular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59901FD3-0F46-284D-A460-BD36404A4C9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6800" y="4267200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Date: 18pt - Regular</a:t>
            </a:r>
          </a:p>
        </p:txBody>
      </p:sp>
    </p:spTree>
    <p:extLst>
      <p:ext uri="{BB962C8B-B14F-4D97-AF65-F5344CB8AC3E}">
        <p14:creationId xmlns:p14="http://schemas.microsoft.com/office/powerpoint/2010/main" val="167782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v4"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55F253-5222-491B-B7A6-FB152E95A452}"/>
              </a:ext>
            </a:extLst>
          </p:cNvPr>
          <p:cNvSpPr/>
          <p:nvPr userDrawn="1"/>
        </p:nvSpPr>
        <p:spPr>
          <a:xfrm>
            <a:off x="10936514" y="0"/>
            <a:ext cx="1124857" cy="112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67B1DD-D6DE-4BBA-85A8-A3C88AC481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8136" y="2"/>
            <a:ext cx="5303865" cy="6857999"/>
          </a:xfrm>
          <a:custGeom>
            <a:avLst/>
            <a:gdLst>
              <a:gd name="connsiteX0" fmla="*/ 5303865 w 5303865"/>
              <a:gd name="connsiteY0" fmla="*/ 1 h 6857999"/>
              <a:gd name="connsiteX1" fmla="*/ 5303865 w 5303865"/>
              <a:gd name="connsiteY1" fmla="*/ 6857999 h 6857999"/>
              <a:gd name="connsiteX2" fmla="*/ 3099101 w 5303865"/>
              <a:gd name="connsiteY2" fmla="*/ 6857999 h 6857999"/>
              <a:gd name="connsiteX3" fmla="*/ 772485 w 5303865"/>
              <a:gd name="connsiteY3" fmla="*/ 4531382 h 6857999"/>
              <a:gd name="connsiteX4" fmla="*/ 0 w 5303865"/>
              <a:gd name="connsiteY4" fmla="*/ 0 h 6857999"/>
              <a:gd name="connsiteX5" fmla="*/ 5184234 w 5303865"/>
              <a:gd name="connsiteY5" fmla="*/ 0 h 6857999"/>
              <a:gd name="connsiteX6" fmla="*/ 2592118 w 5303865"/>
              <a:gd name="connsiteY6" fmla="*/ 25921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3865" h="6857999">
                <a:moveTo>
                  <a:pt x="5303865" y="1"/>
                </a:moveTo>
                <a:lnTo>
                  <a:pt x="5303865" y="6857999"/>
                </a:lnTo>
                <a:lnTo>
                  <a:pt x="3099101" y="6857999"/>
                </a:lnTo>
                <a:lnTo>
                  <a:pt x="772485" y="4531382"/>
                </a:lnTo>
                <a:close/>
                <a:moveTo>
                  <a:pt x="0" y="0"/>
                </a:moveTo>
                <a:lnTo>
                  <a:pt x="5184234" y="0"/>
                </a:lnTo>
                <a:lnTo>
                  <a:pt x="2592118" y="2592116"/>
                </a:lnTo>
                <a:close/>
              </a:path>
            </a:pathLst>
          </a:custGeom>
          <a:pattFill prst="pct90">
            <a:fgClr>
              <a:srgbClr val="6FB9DE"/>
            </a:fgClr>
            <a:bgClr>
              <a:srgbClr val="6FB9DE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Work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7A2F5B-E31D-4AD7-91A5-021AFFE79DFC}"/>
              </a:ext>
            </a:extLst>
          </p:cNvPr>
          <p:cNvSpPr/>
          <p:nvPr userDrawn="1"/>
        </p:nvSpPr>
        <p:spPr>
          <a:xfrm rot="2700000">
            <a:off x="6007759" y="5266714"/>
            <a:ext cx="3182571" cy="3182571"/>
          </a:xfrm>
          <a:custGeom>
            <a:avLst/>
            <a:gdLst>
              <a:gd name="connsiteX0" fmla="*/ 0 w 3182571"/>
              <a:gd name="connsiteY0" fmla="*/ 0 h 3182571"/>
              <a:gd name="connsiteX1" fmla="*/ 3182571 w 3182571"/>
              <a:gd name="connsiteY1" fmla="*/ 0 h 3182571"/>
              <a:gd name="connsiteX2" fmla="*/ 0 w 3182571"/>
              <a:gd name="connsiteY2" fmla="*/ 3182571 h 318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2571" h="3182571">
                <a:moveTo>
                  <a:pt x="0" y="0"/>
                </a:moveTo>
                <a:lnTo>
                  <a:pt x="3182571" y="0"/>
                </a:lnTo>
                <a:lnTo>
                  <a:pt x="0" y="3182571"/>
                </a:lnTo>
                <a:close/>
              </a:path>
            </a:pathLst>
          </a:cu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50AD71A-3129-4BB7-A3DD-CCE6CEEE9148}"/>
              </a:ext>
            </a:extLst>
          </p:cNvPr>
          <p:cNvSpPr/>
          <p:nvPr userDrawn="1"/>
        </p:nvSpPr>
        <p:spPr>
          <a:xfrm rot="2700000">
            <a:off x="-711862" y="5139413"/>
            <a:ext cx="1423724" cy="1423724"/>
          </a:xfrm>
          <a:custGeom>
            <a:avLst/>
            <a:gdLst>
              <a:gd name="connsiteX0" fmla="*/ 0 w 1423724"/>
              <a:gd name="connsiteY0" fmla="*/ 0 h 1423724"/>
              <a:gd name="connsiteX1" fmla="*/ 1423724 w 1423724"/>
              <a:gd name="connsiteY1" fmla="*/ 0 h 1423724"/>
              <a:gd name="connsiteX2" fmla="*/ 1423724 w 1423724"/>
              <a:gd name="connsiteY2" fmla="*/ 1423724 h 142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24" h="1423724">
                <a:moveTo>
                  <a:pt x="0" y="0"/>
                </a:moveTo>
                <a:lnTo>
                  <a:pt x="1423724" y="0"/>
                </a:lnTo>
                <a:lnTo>
                  <a:pt x="1423724" y="1423724"/>
                </a:lnTo>
                <a:close/>
              </a:path>
            </a:pathLst>
          </a:cu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25DBFA77-000F-1A4B-B3B8-2E366DD9631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143000" y="1402059"/>
            <a:ext cx="5867400" cy="16967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Title: Work Sans</a:t>
            </a:r>
            <a:br>
              <a:rPr lang="en-US"/>
            </a:br>
            <a:r>
              <a:rPr lang="en-US"/>
              <a:t>48pt – Bold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BA9DCF31-40F4-5C44-B3D4-B6942557E33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43000" y="3487090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Subheading: Work Sans </a:t>
            </a:r>
            <a:br>
              <a:rPr lang="en-US"/>
            </a:br>
            <a:r>
              <a:rPr lang="en-US"/>
              <a:t>28pt – Regular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31833752-4948-BC49-8544-99D6F19FAB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3000" y="4678659"/>
            <a:ext cx="5867400" cy="99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Work Sans" pitchFamily="2" charset="77"/>
              </a:defRPr>
            </a:lvl1pPr>
          </a:lstStyle>
          <a:p>
            <a:pPr lvl="0"/>
            <a:r>
              <a:rPr lang="en-US"/>
              <a:t>Date: 18pt - Regular</a:t>
            </a:r>
          </a:p>
        </p:txBody>
      </p:sp>
    </p:spTree>
    <p:extLst>
      <p:ext uri="{BB962C8B-B14F-4D97-AF65-F5344CB8AC3E}">
        <p14:creationId xmlns:p14="http://schemas.microsoft.com/office/powerpoint/2010/main" val="1430334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008544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14">
            <a:extLst>
              <a:ext uri="{FF2B5EF4-FFF2-40B4-BE49-F238E27FC236}">
                <a16:creationId xmlns:a16="http://schemas.microsoft.com/office/drawing/2014/main" id="{6C1AF53B-55C5-1344-87DA-8F3C683A3BC2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4953000" cy="457200"/>
          </a:xfrm>
          <a:prstGeom prst="rect">
            <a:avLst/>
          </a:prstGeom>
        </p:spPr>
        <p:txBody>
          <a:bodyPr/>
          <a:lstStyle>
            <a:lvl1pPr marL="463550" indent="0">
              <a:buNone/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BD10215D-01BE-9248-AC17-E8CED957AE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4953000" cy="457200"/>
          </a:xfrm>
          <a:prstGeom prst="rect">
            <a:avLst/>
          </a:prstGeom>
        </p:spPr>
        <p:txBody>
          <a:bodyPr/>
          <a:lstStyle>
            <a:lvl1pPr marL="463550" indent="0">
              <a:buNone/>
              <a:tabLst/>
              <a:defRPr sz="2400" b="0" i="0">
                <a:solidFill>
                  <a:srgbClr val="009DDC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73135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128184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E0573E9D-99CD-9C4B-BC5C-0AA5FEB3EAFF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0" y="304800"/>
            <a:ext cx="7924800" cy="457200"/>
          </a:xfrm>
          <a:prstGeom prst="rect">
            <a:avLst/>
          </a:prstGeom>
        </p:spPr>
        <p:txBody>
          <a:bodyPr/>
          <a:lstStyle>
            <a:lvl1pPr marL="463550" indent="0">
              <a:buNone/>
              <a:tabLst/>
              <a:defRPr sz="3200" b="1" i="0">
                <a:latin typeface="Work Sans" pitchFamily="2" charset="77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29DB7AE2-3851-3047-BA18-615D158A9B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90600"/>
            <a:ext cx="7924800" cy="457200"/>
          </a:xfrm>
          <a:prstGeom prst="rect">
            <a:avLst/>
          </a:prstGeom>
        </p:spPr>
        <p:txBody>
          <a:bodyPr/>
          <a:lstStyle>
            <a:lvl1pPr marL="463550" indent="0">
              <a:buNone/>
              <a:tabLst/>
              <a:defRPr sz="2400" b="0" i="0">
                <a:solidFill>
                  <a:srgbClr val="009DDC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7309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289784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608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C383CBF-ECB1-8A4D-9FD1-25008C617A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74904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C383CBF-ECB1-8A4D-9FD1-25008C617A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D85DCF-C7C3-E54B-B234-2F0095359AA3}"/>
              </a:ext>
            </a:extLst>
          </p:cNvPr>
          <p:cNvSpPr txBox="1"/>
          <p:nvPr userDrawn="1"/>
        </p:nvSpPr>
        <p:spPr>
          <a:xfrm>
            <a:off x="8998003" y="583986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0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0.xml"/><Relationship Id="rId7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49ABCAF-E466-1043-8A55-1EC30C1E1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2652442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49ABCAF-E466-1043-8A55-1EC30C1E1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58C4C0-7F71-6945-B8DD-854C32A4B87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8960" y="6197749"/>
            <a:ext cx="1308846" cy="3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2276499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045492-72F2-714E-866D-7E49AFE5DBAC}"/>
              </a:ext>
            </a:extLst>
          </p:cNvPr>
          <p:cNvSpPr/>
          <p:nvPr userDrawn="1"/>
        </p:nvSpPr>
        <p:spPr>
          <a:xfrm>
            <a:off x="386398" y="366092"/>
            <a:ext cx="4258667" cy="6129959"/>
          </a:xfrm>
          <a:prstGeom prst="rect">
            <a:avLst/>
          </a:prstGeom>
          <a:solidFill>
            <a:srgbClr val="009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3C79C-9561-CC43-91A0-942D9ECD69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314" r="314"/>
          <a:stretch/>
        </p:blipFill>
        <p:spPr>
          <a:xfrm>
            <a:off x="273874" y="271945"/>
            <a:ext cx="4258667" cy="6115052"/>
          </a:xfrm>
          <a:prstGeom prst="rect">
            <a:avLst/>
          </a:prstGeom>
          <a:ln w="38100">
            <a:solidFill>
              <a:srgbClr val="143949"/>
            </a:solidFill>
          </a:ln>
        </p:spPr>
      </p:pic>
    </p:spTree>
    <p:extLst>
      <p:ext uri="{BB962C8B-B14F-4D97-AF65-F5344CB8AC3E}">
        <p14:creationId xmlns:p14="http://schemas.microsoft.com/office/powerpoint/2010/main" val="481965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82928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045492-72F2-714E-866D-7E49AFE5DBAC}"/>
              </a:ext>
            </a:extLst>
          </p:cNvPr>
          <p:cNvSpPr/>
          <p:nvPr userDrawn="1"/>
        </p:nvSpPr>
        <p:spPr>
          <a:xfrm>
            <a:off x="7610158" y="366092"/>
            <a:ext cx="4258667" cy="6129959"/>
          </a:xfrm>
          <a:prstGeom prst="rect">
            <a:avLst/>
          </a:prstGeom>
          <a:solidFill>
            <a:srgbClr val="009DDC"/>
          </a:solidFill>
          <a:ln>
            <a:solidFill>
              <a:srgbClr val="143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74D7D-20F3-214E-AC54-06A1270F80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434" r="434"/>
          <a:stretch/>
        </p:blipFill>
        <p:spPr>
          <a:xfrm>
            <a:off x="7711757" y="264491"/>
            <a:ext cx="4258668" cy="6129959"/>
          </a:xfrm>
          <a:prstGeom prst="rect">
            <a:avLst/>
          </a:prstGeom>
          <a:ln w="38100">
            <a:solidFill>
              <a:srgbClr val="143949"/>
            </a:solidFill>
          </a:ln>
        </p:spPr>
      </p:pic>
    </p:spTree>
    <p:extLst>
      <p:ext uri="{BB962C8B-B14F-4D97-AF65-F5344CB8AC3E}">
        <p14:creationId xmlns:p14="http://schemas.microsoft.com/office/powerpoint/2010/main" val="1087589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67D925E0-486B-6F4F-AFDF-E6FF2C5E7F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9434054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7772400" imgH="10058400" progId="TCLayout.ActiveDocument.1">
                  <p:embed/>
                </p:oleObj>
              </mc:Choice>
              <mc:Fallback>
                <p:oleObj name="think-cell Slide" r:id="rId15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67D925E0-486B-6F4F-AFDF-E6FF2C5E7F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4322149-A719-844B-BA6C-9A5A113AC543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14394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WORK SANS REGULAR ROMAN" pitchFamily="2" charset="77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422844F-3EE5-D144-BC6D-A7106B23CEB1}"/>
              </a:ext>
            </a:extLst>
          </p:cNvPr>
          <p:cNvSpPr txBox="1">
            <a:spLocks/>
          </p:cNvSpPr>
          <p:nvPr userDrawn="1"/>
        </p:nvSpPr>
        <p:spPr>
          <a:xfrm>
            <a:off x="10430645" y="6401442"/>
            <a:ext cx="1508760" cy="388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WORK SANS BOLD ROMAN" pitchFamily="2" charset="77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26B207A4-46CA-DC4A-BD13-57F9899773A7}" type="slidenum">
              <a:rPr lang="en-US" sz="1300" b="0" i="0" smtClean="0">
                <a:solidFill>
                  <a:schemeClr val="bg1"/>
                </a:solidFill>
              </a:rPr>
              <a:t>‹#›</a:t>
            </a:fld>
            <a:endParaRPr lang="en-US" sz="1300" b="0" i="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D2BFEB0-D77B-5449-B4FA-93049695A55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44041" y="6425763"/>
            <a:ext cx="967380" cy="2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8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795" r:id="rId2"/>
    <p:sldLayoutId id="2147483787" r:id="rId3"/>
    <p:sldLayoutId id="2147483788" r:id="rId4"/>
    <p:sldLayoutId id="2147483674" r:id="rId5"/>
    <p:sldLayoutId id="2147483677" r:id="rId6"/>
    <p:sldLayoutId id="2147483649" r:id="rId7"/>
    <p:sldLayoutId id="2147483650" r:id="rId8"/>
    <p:sldLayoutId id="2147483785" r:id="rId9"/>
    <p:sldLayoutId id="2147483790" r:id="rId10"/>
    <p:sldLayoutId id="2147483792" r:id="rId11"/>
    <p:sldLayoutId id="21474837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WORK SANS BOLD ROMAN" pitchFamily="2" charset="77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 ROMA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A8732-5463-664F-A22C-1B1E9056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B58C5-84F7-6D48-AC54-B884B3532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FB5CB-BF2D-1148-9A7E-9EA180CC6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2E20-46F2-F344-979E-E0FF5315D6C1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C7C8-927C-AC47-AC21-CB8C4348D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6CF16-6CE9-4F40-B37D-E9A29E430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6CE5-0629-CA4D-A530-3444F0FABC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4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49ABCAF-E466-1043-8A55-1EC30C1E1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446921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49ABCAF-E466-1043-8A55-1EC30C1E1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004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49ABCAF-E466-1043-8A55-1EC30C1E1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4085301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49ABCAF-E466-1043-8A55-1EC30C1E1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59C887-FF66-C74B-B205-7C52B75BAEA1}"/>
              </a:ext>
            </a:extLst>
          </p:cNvPr>
          <p:cNvCxnSpPr>
            <a:cxnSpLocks/>
          </p:cNvCxnSpPr>
          <p:nvPr userDrawn="1"/>
        </p:nvCxnSpPr>
        <p:spPr>
          <a:xfrm>
            <a:off x="2698376" y="6149099"/>
            <a:ext cx="9493624" cy="0"/>
          </a:xfrm>
          <a:prstGeom prst="line">
            <a:avLst/>
          </a:prstGeom>
          <a:ln w="38100">
            <a:solidFill>
              <a:srgbClr val="009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E343C0-04F7-254B-B1AF-4500C04C63C4}"/>
              </a:ext>
            </a:extLst>
          </p:cNvPr>
          <p:cNvCxnSpPr>
            <a:cxnSpLocks/>
          </p:cNvCxnSpPr>
          <p:nvPr userDrawn="1"/>
        </p:nvCxnSpPr>
        <p:spPr>
          <a:xfrm>
            <a:off x="0" y="6149099"/>
            <a:ext cx="850160" cy="0"/>
          </a:xfrm>
          <a:prstGeom prst="line">
            <a:avLst/>
          </a:prstGeom>
          <a:ln w="38100">
            <a:solidFill>
              <a:srgbClr val="009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D109147-3839-7047-BC1B-283F88A99C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11677" y="5952772"/>
            <a:ext cx="1308846" cy="3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05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49ABCAF-E466-1043-8A55-1EC30C1E1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2598329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49ABCAF-E466-1043-8A55-1EC30C1E1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3744D8-8F42-F94A-B207-EF0153AAD4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737" y="381000"/>
            <a:ext cx="1308846" cy="3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2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5734907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770427E-9DFB-B548-86F9-100B38FC4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79673" y="3418840"/>
            <a:ext cx="1447800" cy="2011852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1E09E4-5D2C-7343-A5DA-F2788240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13960" y="731348"/>
            <a:ext cx="1447800" cy="2011852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8F0F4C0-388B-7F4F-88B5-48D843B27C9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80" b="80"/>
          <a:stretch/>
        </p:blipFill>
        <p:spPr>
          <a:xfrm>
            <a:off x="5194935" y="895350"/>
            <a:ext cx="2986088" cy="5962650"/>
          </a:xfrm>
          <a:custGeom>
            <a:avLst/>
            <a:gdLst>
              <a:gd name="connsiteX0" fmla="*/ 0 w 2985470"/>
              <a:gd name="connsiteY0" fmla="*/ 0 h 5961886"/>
              <a:gd name="connsiteX1" fmla="*/ 2985470 w 2985470"/>
              <a:gd name="connsiteY1" fmla="*/ 0 h 5961886"/>
              <a:gd name="connsiteX2" fmla="*/ 2985470 w 2985470"/>
              <a:gd name="connsiteY2" fmla="*/ 5961886 h 5961886"/>
              <a:gd name="connsiteX3" fmla="*/ 0 w 2985470"/>
              <a:gd name="connsiteY3" fmla="*/ 5961886 h 596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470" h="5961886">
                <a:moveTo>
                  <a:pt x="0" y="0"/>
                </a:moveTo>
                <a:lnTo>
                  <a:pt x="2985470" y="0"/>
                </a:lnTo>
                <a:lnTo>
                  <a:pt x="2985470" y="5961886"/>
                </a:lnTo>
                <a:lnTo>
                  <a:pt x="0" y="5961886"/>
                </a:lnTo>
                <a:close/>
              </a:path>
            </a:pathLst>
          </a:custGeom>
        </p:spPr>
      </p:pic>
      <p:pic>
        <p:nvPicPr>
          <p:cNvPr id="9" name="Picture Placeholder 18">
            <a:extLst>
              <a:ext uri="{FF2B5EF4-FFF2-40B4-BE49-F238E27FC236}">
                <a16:creationId xmlns:a16="http://schemas.microsoft.com/office/drawing/2014/main" id="{BCCBE2A2-60A5-E04F-AE2B-AAC499AA6C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6170" b="6170"/>
          <a:stretch/>
        </p:blipFill>
        <p:spPr>
          <a:xfrm>
            <a:off x="8361998" y="-5252"/>
            <a:ext cx="2984500" cy="5232400"/>
          </a:xfrm>
          <a:custGeom>
            <a:avLst/>
            <a:gdLst>
              <a:gd name="connsiteX0" fmla="*/ 0 w 2985470"/>
              <a:gd name="connsiteY0" fmla="*/ 0 h 5232676"/>
              <a:gd name="connsiteX1" fmla="*/ 2985470 w 2985470"/>
              <a:gd name="connsiteY1" fmla="*/ 0 h 5232676"/>
              <a:gd name="connsiteX2" fmla="*/ 2985470 w 2985470"/>
              <a:gd name="connsiteY2" fmla="*/ 5232676 h 5232676"/>
              <a:gd name="connsiteX3" fmla="*/ 0 w 2985470"/>
              <a:gd name="connsiteY3" fmla="*/ 5232676 h 523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5470" h="5232676">
                <a:moveTo>
                  <a:pt x="0" y="0"/>
                </a:moveTo>
                <a:lnTo>
                  <a:pt x="2985470" y="0"/>
                </a:lnTo>
                <a:lnTo>
                  <a:pt x="2985470" y="5232676"/>
                </a:lnTo>
                <a:lnTo>
                  <a:pt x="0" y="5232676"/>
                </a:lnTo>
                <a:close/>
              </a:path>
            </a:pathLst>
          </a:cu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7765E0F5-BA81-B34F-AF8F-A6BFBACC92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68960" y="6197748"/>
            <a:ext cx="1308846" cy="3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0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2814226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770427E-9DFB-B548-86F9-100B38FC4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34233" y="3418840"/>
            <a:ext cx="1447800" cy="2011852"/>
          </a:xfrm>
          <a:prstGeom prst="rect">
            <a:avLst/>
          </a:prstGeom>
          <a:solidFill>
            <a:srgbClr val="00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72DE7-E367-8144-A5D6-E198E07DD5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t="6170" b="6170"/>
          <a:stretch/>
        </p:blipFill>
        <p:spPr>
          <a:xfrm>
            <a:off x="8016558" y="0"/>
            <a:ext cx="2983341" cy="52303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8208B8-BEA5-2B42-AFE1-FBABF4EF731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68960" y="6197748"/>
            <a:ext cx="1308846" cy="3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8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578782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7444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42279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045492-72F2-714E-866D-7E49AFE5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158" y="366092"/>
            <a:ext cx="4258667" cy="6129959"/>
          </a:xfrm>
          <a:prstGeom prst="rect">
            <a:avLst/>
          </a:prstGeom>
          <a:solidFill>
            <a:srgbClr val="009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973E7-E14A-EF4A-B4A4-360D8553F5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333" r="333"/>
          <a:stretch/>
        </p:blipFill>
        <p:spPr>
          <a:xfrm>
            <a:off x="7711758" y="264491"/>
            <a:ext cx="4258668" cy="6129960"/>
          </a:xfrm>
          <a:prstGeom prst="rect">
            <a:avLst/>
          </a:prstGeom>
          <a:ln w="38100">
            <a:solidFill>
              <a:srgbClr val="143949"/>
            </a:solidFill>
          </a:ln>
        </p:spPr>
      </p:pic>
    </p:spTree>
    <p:extLst>
      <p:ext uri="{BB962C8B-B14F-4D97-AF65-F5344CB8AC3E}">
        <p14:creationId xmlns:p14="http://schemas.microsoft.com/office/powerpoint/2010/main" val="2302514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476E7DB4-FF40-8A44-95BC-3948754D0B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389421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476E7DB4-FF40-8A44-95BC-3948754D0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9045492-72F2-714E-866D-7E49AFE5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98" y="366092"/>
            <a:ext cx="4258667" cy="6129959"/>
          </a:xfrm>
          <a:prstGeom prst="rect">
            <a:avLst/>
          </a:prstGeom>
          <a:solidFill>
            <a:srgbClr val="009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ork San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836C22-B071-6847-BD81-68FEE61699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314" r="314"/>
          <a:stretch/>
        </p:blipFill>
        <p:spPr>
          <a:xfrm>
            <a:off x="284799" y="271945"/>
            <a:ext cx="4258668" cy="6115051"/>
          </a:xfrm>
          <a:prstGeom prst="rect">
            <a:avLst/>
          </a:prstGeom>
          <a:ln w="38100">
            <a:solidFill>
              <a:srgbClr val="143949"/>
            </a:solidFill>
          </a:ln>
        </p:spPr>
      </p:pic>
    </p:spTree>
    <p:extLst>
      <p:ext uri="{BB962C8B-B14F-4D97-AF65-F5344CB8AC3E}">
        <p14:creationId xmlns:p14="http://schemas.microsoft.com/office/powerpoint/2010/main" val="718017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emf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06864-6B57-D54A-8089-2FA98FC763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43600" y="5496557"/>
            <a:ext cx="5867400" cy="993450"/>
          </a:xfrm>
        </p:spPr>
        <p:txBody>
          <a:bodyPr/>
          <a:lstStyle/>
          <a:p>
            <a:r>
              <a:rPr lang="fr-FR" dirty="0"/>
              <a:t>September 24, 2024 – 12:00-12:45 EST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1958-7069-D945-820E-404E748677E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39253" y="4018282"/>
            <a:ext cx="5867400" cy="993450"/>
          </a:xfrm>
        </p:spPr>
        <p:txBody>
          <a:bodyPr lIns="91440" tIns="45720" rIns="91440" bIns="45720" anchor="t"/>
          <a:lstStyle/>
          <a:p>
            <a:r>
              <a:rPr lang="en-US" dirty="0"/>
              <a:t>Expert Tips and Strategies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887ACE-C914-B146-B589-8F415E510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276600" y="3810000"/>
            <a:ext cx="89154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AEC0898-22A5-2349-8EF2-F261CDE1E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275"/>
            <a:ext cx="48690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G">
              <a:latin typeface="Work Sans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736B01-AEE8-F843-90ED-01B4A52521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1" b="311"/>
          <a:stretch/>
        </p:blipFill>
        <p:spPr>
          <a:xfrm>
            <a:off x="0" y="1913964"/>
            <a:ext cx="5353907" cy="4164482"/>
          </a:xfrm>
          <a:prstGeom prst="rect">
            <a:avLst/>
          </a:prstGeom>
          <a:ln w="38100">
            <a:solidFill>
              <a:srgbClr val="143949"/>
            </a:solidFill>
          </a:ln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574D20C-3B5A-E04D-967E-D18713B21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907" y="466438"/>
            <a:ext cx="1865985" cy="55979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F5170B-6DB8-424E-8BB2-123789DDB2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Unlocking Grant Success:</a:t>
            </a:r>
          </a:p>
        </p:txBody>
      </p:sp>
    </p:spTree>
    <p:extLst>
      <p:ext uri="{BB962C8B-B14F-4D97-AF65-F5344CB8AC3E}">
        <p14:creationId xmlns:p14="http://schemas.microsoft.com/office/powerpoint/2010/main" val="3270318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7E1D784-0CAC-E141-BB23-A1EC263B067D}"/>
              </a:ext>
            </a:extLst>
          </p:cNvPr>
          <p:cNvSpPr txBox="1">
            <a:spLocks/>
          </p:cNvSpPr>
          <p:nvPr/>
        </p:nvSpPr>
        <p:spPr>
          <a:xfrm>
            <a:off x="8276944" y="1701386"/>
            <a:ext cx="3428999" cy="4076936"/>
          </a:xfrm>
          <a:prstGeom prst="rect">
            <a:avLst/>
          </a:prstGeom>
        </p:spPr>
        <p:txBody>
          <a:bodyPr wrap="square" lIns="45707" tIns="22853" rIns="45707" bIns="22853">
            <a:spAutoFit/>
          </a:bodyPr>
          <a:lstStyle>
            <a:lvl1pPr marL="0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2"/>
                </a:solidFill>
                <a:latin typeface="Open Sans"/>
                <a:ea typeface="+mn-ea"/>
                <a:cs typeface="Open Sans"/>
              </a:defRPr>
            </a:lvl5pPr>
            <a:lvl6pPr marL="5982000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69639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57277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44913" indent="-543819" algn="l" defTabSz="1087636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Work Sans" pitchFamily="2" charset="77"/>
              </a:rPr>
              <a:t>When individuals, communities, organizations and governments unite towards a common goal, the combined strength and resources create a multiplier effect; thus, amplifying the impact.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Work Sans" pitchFamily="2" charset="77"/>
              <a:cs typeface="Open Sans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/>
                </a:solidFill>
                <a:latin typeface="Work Sans" pitchFamily="2" charset="77"/>
                <a:cs typeface="Open Sans"/>
              </a:rPr>
              <a:t>World Economic Forum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91919-6777-EF4F-8EC0-14DBA12E2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826" y="951441"/>
            <a:ext cx="789233" cy="8360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C9D4F6-9AC8-E497-D239-0A77808F005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 b="26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C13C5E-6E8A-ED48-0D5D-38DE89BD6ABB}"/>
              </a:ext>
            </a:extLst>
          </p:cNvPr>
          <p:cNvSpPr/>
          <p:nvPr/>
        </p:nvSpPr>
        <p:spPr>
          <a:xfrm>
            <a:off x="486057" y="5555241"/>
            <a:ext cx="6868998" cy="59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Work Sans" pitchFamily="2" charset="77"/>
              </a:rPr>
              <a:t>Discovery Weeks &amp; Asset Mapping with ed2go</a:t>
            </a:r>
          </a:p>
        </p:txBody>
      </p:sp>
    </p:spTree>
    <p:extLst>
      <p:ext uri="{BB962C8B-B14F-4D97-AF65-F5344CB8AC3E}">
        <p14:creationId xmlns:p14="http://schemas.microsoft.com/office/powerpoint/2010/main" val="165400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999CDA-FFD8-6B42-92E4-4E6FB5B60317}"/>
              </a:ext>
            </a:extLst>
          </p:cNvPr>
          <p:cNvSpPr/>
          <p:nvPr/>
        </p:nvSpPr>
        <p:spPr>
          <a:xfrm>
            <a:off x="685800" y="896112"/>
            <a:ext cx="10671048" cy="4169664"/>
          </a:xfrm>
          <a:prstGeom prst="rect">
            <a:avLst/>
          </a:prstGeom>
          <a:solidFill>
            <a:srgbClr val="009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CF6561-8340-0442-B228-F424DBE11D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55776" y="1199387"/>
            <a:ext cx="9531096" cy="3633869"/>
          </a:xfrm>
        </p:spPr>
        <p:txBody>
          <a:bodyPr/>
          <a:lstStyle/>
          <a:p>
            <a:pPr algn="ctr"/>
            <a:r>
              <a:rPr lang="en-US" sz="5400" dirty="0"/>
              <a:t>Action to Impact:</a:t>
            </a:r>
          </a:p>
          <a:p>
            <a:pPr algn="ctr"/>
            <a:r>
              <a:rPr lang="en-US" sz="4400" dirty="0"/>
              <a:t>A </a:t>
            </a:r>
            <a:r>
              <a:rPr lang="en-US" sz="4400"/>
              <a:t>Grants Conversation</a:t>
            </a:r>
            <a:endParaRPr lang="en-US" sz="4400" dirty="0"/>
          </a:p>
          <a:p>
            <a:pPr algn="ctr"/>
            <a:r>
              <a:rPr lang="en-US" sz="4400" dirty="0"/>
              <a:t>with Tifarah Pardue, FGCU</a:t>
            </a:r>
          </a:p>
          <a:p>
            <a:pPr algn="ctr"/>
            <a:r>
              <a:rPr lang="en-US" sz="4400" dirty="0"/>
              <a:t>&amp; </a:t>
            </a:r>
          </a:p>
          <a:p>
            <a:pPr algn="ctr"/>
            <a:r>
              <a:rPr lang="en-US" sz="4400" dirty="0"/>
              <a:t>Clark Crowell, ed2go</a:t>
            </a:r>
          </a:p>
        </p:txBody>
      </p:sp>
    </p:spTree>
    <p:extLst>
      <p:ext uri="{BB962C8B-B14F-4D97-AF65-F5344CB8AC3E}">
        <p14:creationId xmlns:p14="http://schemas.microsoft.com/office/powerpoint/2010/main" val="2452182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E7E6EE4-0787-C741-8A6C-89FEF33E7001}"/>
              </a:ext>
            </a:extLst>
          </p:cNvPr>
          <p:cNvSpPr txBox="1">
            <a:spLocks/>
          </p:cNvSpPr>
          <p:nvPr/>
        </p:nvSpPr>
        <p:spPr>
          <a:xfrm>
            <a:off x="4637314" y="2686602"/>
            <a:ext cx="7554686" cy="905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Work Sans" pitchFamily="2" charset="77"/>
              </a:rPr>
              <a:t>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43F71C4-9C04-594E-BB47-6BD1BE4E917C}"/>
              </a:ext>
            </a:extLst>
          </p:cNvPr>
          <p:cNvCxnSpPr>
            <a:cxnSpLocks/>
          </p:cNvCxnSpPr>
          <p:nvPr/>
        </p:nvCxnSpPr>
        <p:spPr>
          <a:xfrm flipV="1">
            <a:off x="7296460" y="3722916"/>
            <a:ext cx="2236394" cy="1"/>
          </a:xfrm>
          <a:prstGeom prst="line">
            <a:avLst/>
          </a:prstGeom>
          <a:ln w="38100">
            <a:solidFill>
              <a:srgbClr val="009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BCFF7727-79CC-C54B-8BB7-E93BA852B1B6}"/>
              </a:ext>
            </a:extLst>
          </p:cNvPr>
          <p:cNvSpPr txBox="1">
            <a:spLocks/>
          </p:cNvSpPr>
          <p:nvPr/>
        </p:nvSpPr>
        <p:spPr>
          <a:xfrm>
            <a:off x="0" y="2686602"/>
            <a:ext cx="7609114" cy="905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tx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Work Sans" pitchFamily="2" charset="77"/>
              </a:rPr>
              <a:t>Thank you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4384A0-850C-9046-8B7A-12AFDEFB35FD}"/>
              </a:ext>
            </a:extLst>
          </p:cNvPr>
          <p:cNvCxnSpPr>
            <a:cxnSpLocks/>
          </p:cNvCxnSpPr>
          <p:nvPr/>
        </p:nvCxnSpPr>
        <p:spPr>
          <a:xfrm>
            <a:off x="2318657" y="3722915"/>
            <a:ext cx="3004457" cy="0"/>
          </a:xfrm>
          <a:prstGeom prst="line">
            <a:avLst/>
          </a:prstGeom>
          <a:ln w="38100">
            <a:solidFill>
              <a:srgbClr val="009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45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ontent Placeholder 149" descr="A screenshot of a computer&#10;&#10;Description automatically generated">
            <a:extLst>
              <a:ext uri="{FF2B5EF4-FFF2-40B4-BE49-F238E27FC236}">
                <a16:creationId xmlns:a16="http://schemas.microsoft.com/office/drawing/2014/main" id="{F01FEF29-F3B8-73D6-5CB1-0E32BD9AA5B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271889" y="0"/>
            <a:ext cx="11648221" cy="160870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6B0417-29DC-BA5E-CBCC-90FB61C052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8" r="3408" b="14941"/>
          <a:stretch/>
        </p:blipFill>
        <p:spPr>
          <a:xfrm flipH="1">
            <a:off x="271888" y="804353"/>
            <a:ext cx="11648222" cy="5484304"/>
          </a:xfrm>
          <a:prstGeom prst="rect">
            <a:avLst/>
          </a:prstGeom>
        </p:spPr>
      </p:pic>
      <p:sp>
        <p:nvSpPr>
          <p:cNvPr id="151" name="Arrow: Down 150">
            <a:extLst>
              <a:ext uri="{FF2B5EF4-FFF2-40B4-BE49-F238E27FC236}">
                <a16:creationId xmlns:a16="http://schemas.microsoft.com/office/drawing/2014/main" id="{4BA9CB09-3CD6-431F-0234-64E3128C5EBB}"/>
              </a:ext>
            </a:extLst>
          </p:cNvPr>
          <p:cNvSpPr/>
          <p:nvPr/>
        </p:nvSpPr>
        <p:spPr>
          <a:xfrm rot="10800000">
            <a:off x="3899140" y="879115"/>
            <a:ext cx="508958" cy="97478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Arrow: Down 151">
            <a:extLst>
              <a:ext uri="{FF2B5EF4-FFF2-40B4-BE49-F238E27FC236}">
                <a16:creationId xmlns:a16="http://schemas.microsoft.com/office/drawing/2014/main" id="{8111F523-D440-EFCE-EF6E-ED4A9FFB6A3A}"/>
              </a:ext>
            </a:extLst>
          </p:cNvPr>
          <p:cNvSpPr/>
          <p:nvPr/>
        </p:nvSpPr>
        <p:spPr>
          <a:xfrm rot="10800000">
            <a:off x="5587041" y="879115"/>
            <a:ext cx="508958" cy="97478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19B8D0F-4855-3AFC-C14E-62CC8C243F61}"/>
              </a:ext>
            </a:extLst>
          </p:cNvPr>
          <p:cNvSpPr txBox="1"/>
          <p:nvPr/>
        </p:nvSpPr>
        <p:spPr>
          <a:xfrm>
            <a:off x="3347049" y="362309"/>
            <a:ext cx="439947" cy="4420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1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A6E9B6-C17B-1842-A3F3-2159D5ADDEE9}"/>
              </a:ext>
            </a:extLst>
          </p:cNvPr>
          <p:cNvSpPr txBox="1"/>
          <p:nvPr/>
        </p:nvSpPr>
        <p:spPr>
          <a:xfrm>
            <a:off x="332014" y="1385201"/>
            <a:ext cx="4621124" cy="50680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457200" indent="-457200">
              <a:buClr>
                <a:srgbClr val="009DDC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/>
                <a:ea typeface="Open Sans Semibold"/>
                <a:cs typeface="Calibri"/>
              </a:rPr>
              <a:t>Introduction </a:t>
            </a:r>
          </a:p>
          <a:p>
            <a:pPr>
              <a:buClr>
                <a:srgbClr val="009DDC"/>
              </a:buClr>
              <a:buSzPct val="150000"/>
            </a:pPr>
            <a:endParaRPr lang="en-US" sz="2000" b="1" dirty="0">
              <a:solidFill>
                <a:schemeClr val="accent2"/>
              </a:solidFill>
              <a:latin typeface="Work Sans" pitchFamily="2" charset="77"/>
              <a:ea typeface="Open Sans Semibold"/>
              <a:cs typeface="Calibri"/>
            </a:endParaRPr>
          </a:p>
          <a:p>
            <a:pPr marL="457200" indent="-457200">
              <a:buClr>
                <a:srgbClr val="009DDC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First Steps to Consider </a:t>
            </a:r>
          </a:p>
          <a:p>
            <a:pPr marL="457200" indent="-457200">
              <a:buClr>
                <a:srgbClr val="009DDC"/>
              </a:buClr>
              <a:buSzPct val="150000"/>
              <a:buFont typeface="System Font Regular"/>
              <a:buChar char="■"/>
            </a:pPr>
            <a:endParaRPr lang="en-US" sz="2000" b="1" dirty="0">
              <a:solidFill>
                <a:schemeClr val="accent2"/>
              </a:solidFill>
              <a:latin typeface="Work Sans" pitchFamily="2" charset="77"/>
              <a:ea typeface="Open Sans Semibold"/>
              <a:cs typeface="Calibri"/>
            </a:endParaRPr>
          </a:p>
          <a:p>
            <a:pPr marL="457200" indent="-457200">
              <a:buClr>
                <a:srgbClr val="009DDC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Understanding Your Institution’s Resources</a:t>
            </a:r>
          </a:p>
          <a:p>
            <a:pPr marL="457200" indent="-457200">
              <a:spcBef>
                <a:spcPts val="2500"/>
              </a:spcBef>
              <a:buClr>
                <a:srgbClr val="009DDC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/>
                <a:ea typeface="Open Sans Semibold"/>
                <a:cs typeface="Calibri"/>
              </a:rPr>
              <a:t>Building Local Connections </a:t>
            </a:r>
          </a:p>
          <a:p>
            <a:pPr marL="457200" indent="-457200">
              <a:spcBef>
                <a:spcPts val="2500"/>
              </a:spcBef>
              <a:buClr>
                <a:srgbClr val="009DDC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How ed2go Can Help</a:t>
            </a:r>
            <a:endParaRPr lang="en-US" sz="2000" dirty="0">
              <a:solidFill>
                <a:schemeClr val="accent2"/>
              </a:solidFill>
              <a:latin typeface="Work Sans" pitchFamily="2" charset="77"/>
              <a:ea typeface="Open Sans Semibold"/>
              <a:cs typeface="Calibri"/>
            </a:endParaRPr>
          </a:p>
          <a:p>
            <a:pPr marL="457200" indent="-457200">
              <a:spcBef>
                <a:spcPts val="2500"/>
              </a:spcBef>
              <a:buClr>
                <a:srgbClr val="009DDC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/>
                <a:ea typeface="Open Sans Semibold"/>
                <a:cs typeface="Calibri"/>
              </a:rPr>
              <a:t>Action to Impact, A Grants Conversation with ed2go </a:t>
            </a:r>
            <a:r>
              <a:rPr lang="en-US" sz="2000" b="1">
                <a:solidFill>
                  <a:schemeClr val="accent2"/>
                </a:solidFill>
                <a:latin typeface="Work Sans"/>
                <a:ea typeface="Open Sans Semibold"/>
                <a:cs typeface="Calibri"/>
              </a:rPr>
              <a:t>Partner Tifarah </a:t>
            </a:r>
            <a:r>
              <a:rPr lang="en-US" sz="2000" b="1" dirty="0">
                <a:solidFill>
                  <a:schemeClr val="accent2"/>
                </a:solidFill>
                <a:latin typeface="Work Sans"/>
                <a:ea typeface="Open Sans Semibold"/>
                <a:cs typeface="Calibri"/>
              </a:rPr>
              <a:t>Pardue, FGCU</a:t>
            </a:r>
          </a:p>
          <a:p>
            <a:pPr marL="457200" indent="-457200">
              <a:spcBef>
                <a:spcPts val="2500"/>
              </a:spcBef>
              <a:buClr>
                <a:srgbClr val="009DDC"/>
              </a:buClr>
              <a:buSzPct val="150000"/>
              <a:buFont typeface="System Font Regular"/>
              <a:buChar char="■"/>
            </a:pPr>
            <a:r>
              <a:rPr lang="en-US" sz="2000" b="1" dirty="0">
                <a:solidFill>
                  <a:schemeClr val="accent2"/>
                </a:solidFill>
                <a:latin typeface="Work Sans"/>
                <a:ea typeface="Open Sans Semibold"/>
                <a:cs typeface="Calibri"/>
              </a:rPr>
              <a:t>Questions</a:t>
            </a:r>
            <a:endParaRPr lang="en-US" dirty="0">
              <a:solidFill>
                <a:schemeClr val="accent2"/>
              </a:solidFill>
              <a:latin typeface="Work Sans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7F6896D-2E4E-A945-AD31-329244FFEEB7}"/>
              </a:ext>
            </a:extLst>
          </p:cNvPr>
          <p:cNvSpPr>
            <a:spLocks noGrp="1"/>
          </p:cNvSpPr>
          <p:nvPr>
            <p:ph sz="quarter" idx="7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B8B686-5EE2-AF46-8C79-CC28F21135CB}"/>
              </a:ext>
            </a:extLst>
          </p:cNvPr>
          <p:cNvCxnSpPr>
            <a:cxnSpLocks/>
          </p:cNvCxnSpPr>
          <p:nvPr/>
        </p:nvCxnSpPr>
        <p:spPr>
          <a:xfrm>
            <a:off x="0" y="914400"/>
            <a:ext cx="2113613" cy="0"/>
          </a:xfrm>
          <a:prstGeom prst="line">
            <a:avLst/>
          </a:prstGeom>
          <a:ln w="38100">
            <a:solidFill>
              <a:srgbClr val="009DD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1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6E57E-018D-1F63-89C4-4A3CD6CF3A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Unlocking Grant Success: Expert Tips and Strategies</a:t>
            </a:r>
          </a:p>
        </p:txBody>
      </p:sp>
      <p:pic>
        <p:nvPicPr>
          <p:cNvPr id="9" name="Content Placeholder 8" descr="A person in a suit smiling&#10;&#10;Description automatically generated">
            <a:extLst>
              <a:ext uri="{FF2B5EF4-FFF2-40B4-BE49-F238E27FC236}">
                <a16:creationId xmlns:a16="http://schemas.microsoft.com/office/drawing/2014/main" id="{B29D8AEA-9B7C-BE4A-530E-C6B53A36958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9296400" y="1287180"/>
            <a:ext cx="2286000" cy="2286000"/>
          </a:xfrm>
          <a:prstGeom prst="ellipse">
            <a:avLst/>
          </a:prstGeom>
          <a:ln w="28575" cap="rnd">
            <a:solidFill>
              <a:srgbClr val="14394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4BDA156-B6A1-B035-EB3F-D1F584668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26" r="6191"/>
          <a:stretch/>
        </p:blipFill>
        <p:spPr>
          <a:xfrm>
            <a:off x="6296090" y="1287180"/>
            <a:ext cx="2341847" cy="2396299"/>
          </a:xfrm>
          <a:prstGeom prst="ellipse">
            <a:avLst/>
          </a:prstGeom>
          <a:ln w="28575" cap="rnd">
            <a:solidFill>
              <a:srgbClr val="14394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person smiling in front of a bookshelf&#10;&#10;Description automatically generated">
            <a:extLst>
              <a:ext uri="{FF2B5EF4-FFF2-40B4-BE49-F238E27FC236}">
                <a16:creationId xmlns:a16="http://schemas.microsoft.com/office/drawing/2014/main" id="{2BCCB113-0E28-7281-5951-427404AE2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937" y="1287180"/>
            <a:ext cx="2247690" cy="2421329"/>
          </a:xfrm>
          <a:prstGeom prst="ellipse">
            <a:avLst/>
          </a:prstGeom>
          <a:ln w="28575" cap="rnd">
            <a:solidFill>
              <a:srgbClr val="14394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2290E-3C78-C665-CB2C-3402C9EADD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56" r="1456"/>
          <a:stretch/>
        </p:blipFill>
        <p:spPr>
          <a:xfrm>
            <a:off x="475049" y="1340289"/>
            <a:ext cx="2247690" cy="2315109"/>
          </a:xfrm>
          <a:prstGeom prst="ellipse">
            <a:avLst/>
          </a:prstGeom>
          <a:ln w="28575" cap="rnd">
            <a:solidFill>
              <a:srgbClr val="14394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E5C05B-587D-E41B-75C2-7507AA587105}"/>
              </a:ext>
            </a:extLst>
          </p:cNvPr>
          <p:cNvSpPr txBox="1"/>
          <p:nvPr/>
        </p:nvSpPr>
        <p:spPr>
          <a:xfrm>
            <a:off x="652508" y="4039826"/>
            <a:ext cx="20789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Work Sans" pitchFamily="2" charset="0"/>
              </a:rPr>
              <a:t>Tifarah Pardue</a:t>
            </a:r>
          </a:p>
          <a:p>
            <a:pPr algn="ctr"/>
            <a:endParaRPr lang="en-US" sz="1400" dirty="0">
              <a:latin typeface="Work Sans" pitchFamily="2" charset="0"/>
            </a:endParaRPr>
          </a:p>
          <a:p>
            <a:pPr algn="ctr"/>
            <a:r>
              <a:rPr lang="en-US" sz="1400" dirty="0">
                <a:latin typeface="Work Sans" pitchFamily="2" charset="0"/>
              </a:rPr>
              <a:t>Director of Continuing Education and Innovation</a:t>
            </a:r>
          </a:p>
          <a:p>
            <a:pPr algn="ctr"/>
            <a:r>
              <a:rPr lang="en-US" sz="1400" dirty="0">
                <a:latin typeface="Work Sans" pitchFamily="2" charset="0"/>
              </a:rPr>
              <a:t>Florida Gulf Coast University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8C4A62-B2F4-115B-9519-CB0318483ECE}"/>
              </a:ext>
            </a:extLst>
          </p:cNvPr>
          <p:cNvSpPr txBox="1"/>
          <p:nvPr/>
        </p:nvSpPr>
        <p:spPr>
          <a:xfrm>
            <a:off x="3412941" y="4055747"/>
            <a:ext cx="207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Work Sans" pitchFamily="2" charset="0"/>
              </a:rPr>
              <a:t>Christy Brammer</a:t>
            </a:r>
          </a:p>
          <a:p>
            <a:pPr algn="ctr"/>
            <a:endParaRPr lang="en-US" sz="1200" dirty="0">
              <a:latin typeface="Work Sans" pitchFamily="2" charset="0"/>
            </a:endParaRPr>
          </a:p>
          <a:p>
            <a:pPr algn="ctr"/>
            <a:r>
              <a:rPr lang="en-US" sz="1400" dirty="0">
                <a:latin typeface="Work Sans" pitchFamily="2" charset="0"/>
              </a:rPr>
              <a:t>Grant Specialist</a:t>
            </a:r>
          </a:p>
          <a:p>
            <a:pPr algn="ctr"/>
            <a:r>
              <a:rPr lang="en-US" sz="1400" dirty="0">
                <a:latin typeface="Work Sans" pitchFamily="2" charset="0"/>
              </a:rPr>
              <a:t>ed2go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4C391-14F7-8E57-AB58-5D5BFAB5B693}"/>
              </a:ext>
            </a:extLst>
          </p:cNvPr>
          <p:cNvSpPr txBox="1"/>
          <p:nvPr/>
        </p:nvSpPr>
        <p:spPr>
          <a:xfrm>
            <a:off x="6427530" y="4055747"/>
            <a:ext cx="207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Work Sans" pitchFamily="2" charset="0"/>
              </a:rPr>
              <a:t>Juanita Soranno</a:t>
            </a:r>
          </a:p>
          <a:p>
            <a:pPr algn="ctr"/>
            <a:endParaRPr lang="en-US" sz="1200" dirty="0">
              <a:latin typeface="Work Sans" pitchFamily="2" charset="0"/>
            </a:endParaRPr>
          </a:p>
          <a:p>
            <a:pPr algn="ctr"/>
            <a:r>
              <a:rPr lang="en-US" sz="1400" dirty="0">
                <a:latin typeface="Work Sans" pitchFamily="2" charset="0"/>
              </a:rPr>
              <a:t>Head of Impact</a:t>
            </a:r>
          </a:p>
          <a:p>
            <a:pPr algn="ctr"/>
            <a:r>
              <a:rPr lang="en-US" sz="1400" dirty="0">
                <a:latin typeface="Work Sans" pitchFamily="2" charset="0"/>
              </a:rPr>
              <a:t>ed2go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6C18BE-A6EF-05B2-DCEF-AA8703045A8E}"/>
              </a:ext>
            </a:extLst>
          </p:cNvPr>
          <p:cNvSpPr txBox="1"/>
          <p:nvPr/>
        </p:nvSpPr>
        <p:spPr>
          <a:xfrm>
            <a:off x="9296401" y="4055747"/>
            <a:ext cx="2285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Work Sans" pitchFamily="2" charset="0"/>
              </a:rPr>
              <a:t>Clark Crowell</a:t>
            </a:r>
          </a:p>
          <a:p>
            <a:pPr algn="ctr"/>
            <a:endParaRPr lang="en-US" sz="1200" dirty="0">
              <a:latin typeface="Work Sans" pitchFamily="2" charset="0"/>
            </a:endParaRPr>
          </a:p>
          <a:p>
            <a:pPr algn="ctr"/>
            <a:r>
              <a:rPr lang="en-US" sz="1400" dirty="0">
                <a:latin typeface="Work Sans" pitchFamily="2" charset="0"/>
              </a:rPr>
              <a:t>Director, Academic Channel</a:t>
            </a:r>
          </a:p>
          <a:p>
            <a:pPr algn="ctr"/>
            <a:r>
              <a:rPr lang="en-US" sz="1400" dirty="0">
                <a:latin typeface="Work Sans" pitchFamily="2" charset="0"/>
              </a:rPr>
              <a:t>ed2go</a:t>
            </a:r>
          </a:p>
        </p:txBody>
      </p:sp>
    </p:spTree>
    <p:extLst>
      <p:ext uri="{BB962C8B-B14F-4D97-AF65-F5344CB8AC3E}">
        <p14:creationId xmlns:p14="http://schemas.microsoft.com/office/powerpoint/2010/main" val="289685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6E57E-018D-1F63-89C4-4A3CD6CF3A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First Steps to Consider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9893-89DE-7AD7-ED22-BDB20904DC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459" y="1723820"/>
            <a:ext cx="7159924" cy="4160043"/>
          </a:xfrm>
        </p:spPr>
        <p:txBody>
          <a:bodyPr lIns="91440" tIns="45720" rIns="91440" bIns="45720" anchor="t"/>
          <a:lstStyle/>
          <a:p>
            <a:endParaRPr lang="en-US" dirty="0"/>
          </a:p>
          <a:p>
            <a:r>
              <a:rPr lang="en-US" sz="2000" dirty="0">
                <a:solidFill>
                  <a:schemeClr val="tx1"/>
                </a:solidFill>
                <a:latin typeface="Work Sans"/>
                <a:ea typeface="Open Sans Light"/>
                <a:cs typeface="Open Sans Light"/>
              </a:rPr>
              <a:t>Pinpoint a need in your community that could be addressed with a grant funded program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Work Sans"/>
                <a:ea typeface="Open Sans Light"/>
                <a:cs typeface="Open Sans Light"/>
              </a:rPr>
              <a:t>Identify other organizations in your community you could partner with to meet the goals of your program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Work Sans"/>
                <a:ea typeface="Open Sans Light"/>
                <a:cs typeface="Open Sans Light"/>
              </a:rPr>
              <a:t>Evaluate your courses to determine if they can meet the need you pinpointed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BE4374-F003-5A3B-EEEA-17B5D63388FD}"/>
              </a:ext>
            </a:extLst>
          </p:cNvPr>
          <p:cNvSpPr txBox="1">
            <a:spLocks/>
          </p:cNvSpPr>
          <p:nvPr/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Kick Off Your Grant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EE0961-E1FD-407A-7685-68DCC00ED004}"/>
              </a:ext>
            </a:extLst>
          </p:cNvPr>
          <p:cNvSpPr txBox="1"/>
          <p:nvPr/>
        </p:nvSpPr>
        <p:spPr>
          <a:xfrm>
            <a:off x="9490229" y="3431219"/>
            <a:ext cx="1982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Work Sans"/>
                <a:ea typeface="Open Sans Light"/>
                <a:cs typeface="Open Sans Light"/>
              </a:rPr>
              <a:t>Screen shot of the takeaway deliverable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8" name="Picture 21">
            <a:extLst>
              <a:ext uri="{FF2B5EF4-FFF2-40B4-BE49-F238E27FC236}">
                <a16:creationId xmlns:a16="http://schemas.microsoft.com/office/drawing/2014/main" id="{C558FFC9-21BA-4F60-736D-0C1D1C291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8104" y="3297717"/>
            <a:ext cx="852453" cy="852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ECCE2E-DC1B-6870-AC9B-A39643C20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08" y="2108063"/>
            <a:ext cx="796588" cy="796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AEC3AF-00B1-309D-AC52-232754EFCC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026" y="4674483"/>
            <a:ext cx="678531" cy="5962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F8E390-17A4-1126-9AC7-82EB45A79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234" y="163902"/>
            <a:ext cx="2435156" cy="60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5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8BDF-2C96-5A4F-81E7-5C3CCC24BC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Understanding Your Institution’s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0605-6953-B047-A01F-C76DFE1093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Connect with Your Institution’s: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727487-89C9-EC4A-ABA2-D3E7403199EF}"/>
              </a:ext>
            </a:extLst>
          </p:cNvPr>
          <p:cNvSpPr txBox="1"/>
          <p:nvPr/>
        </p:nvSpPr>
        <p:spPr>
          <a:xfrm>
            <a:off x="2220547" y="3827741"/>
            <a:ext cx="18718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Grants Department Office of Sponsored projects</a:t>
            </a:r>
          </a:p>
          <a:p>
            <a:pPr algn="ctr"/>
            <a:endParaRPr lang="en-US" sz="1600" b="1" dirty="0">
              <a:solidFill>
                <a:schemeClr val="tx2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3711E-F280-EC48-B26D-07E63DC3ED23}"/>
              </a:ext>
            </a:extLst>
          </p:cNvPr>
          <p:cNvSpPr txBox="1"/>
          <p:nvPr/>
        </p:nvSpPr>
        <p:spPr>
          <a:xfrm>
            <a:off x="7802198" y="3956624"/>
            <a:ext cx="18718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Institutional Research Department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97B689-D1E1-0B45-B148-C8C031A3D2CF}"/>
              </a:ext>
            </a:extLst>
          </p:cNvPr>
          <p:cNvSpPr/>
          <p:nvPr/>
        </p:nvSpPr>
        <p:spPr>
          <a:xfrm>
            <a:off x="2770489" y="1747456"/>
            <a:ext cx="815963" cy="81596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9F3D0-42F1-E548-AA55-B9290D2F568F}"/>
              </a:ext>
            </a:extLst>
          </p:cNvPr>
          <p:cNvSpPr/>
          <p:nvPr/>
        </p:nvSpPr>
        <p:spPr>
          <a:xfrm>
            <a:off x="5468192" y="1747456"/>
            <a:ext cx="815963" cy="81596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434488-6BC2-1148-9B3A-3009291AA69D}"/>
              </a:ext>
            </a:extLst>
          </p:cNvPr>
          <p:cNvSpPr/>
          <p:nvPr/>
        </p:nvSpPr>
        <p:spPr>
          <a:xfrm>
            <a:off x="8165896" y="1747456"/>
            <a:ext cx="815963" cy="81596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4D0716-954E-614E-A5E3-16BD3DBB3E41}"/>
              </a:ext>
            </a:extLst>
          </p:cNvPr>
          <p:cNvSpPr txBox="1"/>
          <p:nvPr/>
        </p:nvSpPr>
        <p:spPr>
          <a:xfrm>
            <a:off x="2972621" y="1957895"/>
            <a:ext cx="4116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FDB7D-6BA2-BD48-A2FB-66FA2A39DFD2}"/>
              </a:ext>
            </a:extLst>
          </p:cNvPr>
          <p:cNvSpPr txBox="1"/>
          <p:nvPr/>
        </p:nvSpPr>
        <p:spPr>
          <a:xfrm>
            <a:off x="5670324" y="1957895"/>
            <a:ext cx="4116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06BD8B-8067-7F4C-BCDB-6F84CE43DC15}"/>
              </a:ext>
            </a:extLst>
          </p:cNvPr>
          <p:cNvSpPr txBox="1"/>
          <p:nvPr/>
        </p:nvSpPr>
        <p:spPr>
          <a:xfrm>
            <a:off x="8368028" y="1957895"/>
            <a:ext cx="4116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A8095CED-4E66-8243-BC78-704FF4380BE9}"/>
              </a:ext>
            </a:extLst>
          </p:cNvPr>
          <p:cNvSpPr/>
          <p:nvPr/>
        </p:nvSpPr>
        <p:spPr>
          <a:xfrm>
            <a:off x="3565998" y="2019277"/>
            <a:ext cx="1031764" cy="272319"/>
          </a:xfrm>
          <a:custGeom>
            <a:avLst/>
            <a:gdLst>
              <a:gd name="connsiteX0" fmla="*/ 1714734 w 2063528"/>
              <a:gd name="connsiteY0" fmla="*/ 0 h 544638"/>
              <a:gd name="connsiteX1" fmla="*/ 2063528 w 2063528"/>
              <a:gd name="connsiteY1" fmla="*/ 272319 h 544638"/>
              <a:gd name="connsiteX2" fmla="*/ 1714734 w 2063528"/>
              <a:gd name="connsiteY2" fmla="*/ 544638 h 544638"/>
              <a:gd name="connsiteX3" fmla="*/ 1714734 w 2063528"/>
              <a:gd name="connsiteY3" fmla="*/ 362754 h 544638"/>
              <a:gd name="connsiteX4" fmla="*/ 0 w 2063528"/>
              <a:gd name="connsiteY4" fmla="*/ 362754 h 544638"/>
              <a:gd name="connsiteX5" fmla="*/ 9116 w 2063528"/>
              <a:gd name="connsiteY5" fmla="*/ 272319 h 544638"/>
              <a:gd name="connsiteX6" fmla="*/ 0 w 2063528"/>
              <a:gd name="connsiteY6" fmla="*/ 181884 h 544638"/>
              <a:gd name="connsiteX7" fmla="*/ 1714734 w 2063528"/>
              <a:gd name="connsiteY7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3528" h="544638">
                <a:moveTo>
                  <a:pt x="1714734" y="0"/>
                </a:moveTo>
                <a:lnTo>
                  <a:pt x="2063528" y="272319"/>
                </a:lnTo>
                <a:lnTo>
                  <a:pt x="1714734" y="544638"/>
                </a:lnTo>
                <a:lnTo>
                  <a:pt x="1714734" y="362754"/>
                </a:lnTo>
                <a:lnTo>
                  <a:pt x="0" y="362754"/>
                </a:lnTo>
                <a:lnTo>
                  <a:pt x="9116" y="272319"/>
                </a:lnTo>
                <a:lnTo>
                  <a:pt x="0" y="181884"/>
                </a:lnTo>
                <a:lnTo>
                  <a:pt x="1714734" y="1818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BB615D7-0A37-754D-96E5-5714711FE693}"/>
              </a:ext>
            </a:extLst>
          </p:cNvPr>
          <p:cNvSpPr/>
          <p:nvPr/>
        </p:nvSpPr>
        <p:spPr>
          <a:xfrm>
            <a:off x="4600275" y="2110219"/>
            <a:ext cx="888372" cy="90435"/>
          </a:xfrm>
          <a:custGeom>
            <a:avLst/>
            <a:gdLst>
              <a:gd name="connsiteX0" fmla="*/ 0 w 1776744"/>
              <a:gd name="connsiteY0" fmla="*/ 0 h 180870"/>
              <a:gd name="connsiteX1" fmla="*/ 1776744 w 1776744"/>
              <a:gd name="connsiteY1" fmla="*/ 0 h 180870"/>
              <a:gd name="connsiteX2" fmla="*/ 1767627 w 1776744"/>
              <a:gd name="connsiteY2" fmla="*/ 90435 h 180870"/>
              <a:gd name="connsiteX3" fmla="*/ 1776744 w 1776744"/>
              <a:gd name="connsiteY3" fmla="*/ 180870 h 180870"/>
              <a:gd name="connsiteX4" fmla="*/ 0 w 1776744"/>
              <a:gd name="connsiteY4" fmla="*/ 180870 h 180870"/>
              <a:gd name="connsiteX5" fmla="*/ 115832 w 1776744"/>
              <a:gd name="connsiteY5" fmla="*/ 90436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6744" h="180870">
                <a:moveTo>
                  <a:pt x="0" y="0"/>
                </a:moveTo>
                <a:lnTo>
                  <a:pt x="1776744" y="0"/>
                </a:lnTo>
                <a:lnTo>
                  <a:pt x="1767627" y="90435"/>
                </a:lnTo>
                <a:lnTo>
                  <a:pt x="1776744" y="180870"/>
                </a:lnTo>
                <a:lnTo>
                  <a:pt x="0" y="180870"/>
                </a:lnTo>
                <a:lnTo>
                  <a:pt x="115832" y="904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CB2A618-3305-A048-8DD8-1416465012B2}"/>
              </a:ext>
            </a:extLst>
          </p:cNvPr>
          <p:cNvSpPr/>
          <p:nvPr/>
        </p:nvSpPr>
        <p:spPr>
          <a:xfrm rot="5400000">
            <a:off x="6654153" y="1628825"/>
            <a:ext cx="272319" cy="1053225"/>
          </a:xfrm>
          <a:custGeom>
            <a:avLst/>
            <a:gdLst>
              <a:gd name="connsiteX0" fmla="*/ 0 w 544638"/>
              <a:gd name="connsiteY0" fmla="*/ 348794 h 2106449"/>
              <a:gd name="connsiteX1" fmla="*/ 272319 w 544638"/>
              <a:gd name="connsiteY1" fmla="*/ 0 h 2106449"/>
              <a:gd name="connsiteX2" fmla="*/ 544638 w 544638"/>
              <a:gd name="connsiteY2" fmla="*/ 348794 h 2106449"/>
              <a:gd name="connsiteX3" fmla="*/ 362754 w 544638"/>
              <a:gd name="connsiteY3" fmla="*/ 348794 h 2106449"/>
              <a:gd name="connsiteX4" fmla="*/ 362754 w 544638"/>
              <a:gd name="connsiteY4" fmla="*/ 2106449 h 2106449"/>
              <a:gd name="connsiteX5" fmla="*/ 272319 w 544638"/>
              <a:gd name="connsiteY5" fmla="*/ 2097332 h 2106449"/>
              <a:gd name="connsiteX6" fmla="*/ 181884 w 544638"/>
              <a:gd name="connsiteY6" fmla="*/ 2106449 h 2106449"/>
              <a:gd name="connsiteX7" fmla="*/ 181884 w 544638"/>
              <a:gd name="connsiteY7" fmla="*/ 348794 h 210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4638" h="2106449">
                <a:moveTo>
                  <a:pt x="0" y="348794"/>
                </a:moveTo>
                <a:lnTo>
                  <a:pt x="272319" y="0"/>
                </a:lnTo>
                <a:lnTo>
                  <a:pt x="544638" y="348794"/>
                </a:lnTo>
                <a:lnTo>
                  <a:pt x="362754" y="348794"/>
                </a:lnTo>
                <a:lnTo>
                  <a:pt x="362754" y="2106449"/>
                </a:lnTo>
                <a:lnTo>
                  <a:pt x="272319" y="2097332"/>
                </a:lnTo>
                <a:lnTo>
                  <a:pt x="181884" y="2106449"/>
                </a:lnTo>
                <a:lnTo>
                  <a:pt x="181884" y="3487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3481013-344B-B644-895E-E084D4FE1962}"/>
              </a:ext>
            </a:extLst>
          </p:cNvPr>
          <p:cNvSpPr/>
          <p:nvPr/>
        </p:nvSpPr>
        <p:spPr>
          <a:xfrm>
            <a:off x="7319438" y="2110219"/>
            <a:ext cx="866913" cy="90435"/>
          </a:xfrm>
          <a:custGeom>
            <a:avLst/>
            <a:gdLst>
              <a:gd name="connsiteX0" fmla="*/ 0 w 1733825"/>
              <a:gd name="connsiteY0" fmla="*/ 0 h 180870"/>
              <a:gd name="connsiteX1" fmla="*/ 1733825 w 1733825"/>
              <a:gd name="connsiteY1" fmla="*/ 0 h 180870"/>
              <a:gd name="connsiteX2" fmla="*/ 1724708 w 1733825"/>
              <a:gd name="connsiteY2" fmla="*/ 90435 h 180870"/>
              <a:gd name="connsiteX3" fmla="*/ 1733825 w 1733825"/>
              <a:gd name="connsiteY3" fmla="*/ 180870 h 180870"/>
              <a:gd name="connsiteX4" fmla="*/ 0 w 1733825"/>
              <a:gd name="connsiteY4" fmla="*/ 180870 h 180870"/>
              <a:gd name="connsiteX5" fmla="*/ 115832 w 1733825"/>
              <a:gd name="connsiteY5" fmla="*/ 90436 h 180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3825" h="180870">
                <a:moveTo>
                  <a:pt x="0" y="0"/>
                </a:moveTo>
                <a:lnTo>
                  <a:pt x="1733825" y="0"/>
                </a:lnTo>
                <a:lnTo>
                  <a:pt x="1724708" y="90435"/>
                </a:lnTo>
                <a:lnTo>
                  <a:pt x="1733825" y="180870"/>
                </a:lnTo>
                <a:lnTo>
                  <a:pt x="0" y="180870"/>
                </a:lnTo>
                <a:lnTo>
                  <a:pt x="115832" y="904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8874D35-28F7-FA4B-B15F-C851B3DD4D16}"/>
              </a:ext>
            </a:extLst>
          </p:cNvPr>
          <p:cNvCxnSpPr/>
          <p:nvPr/>
        </p:nvCxnSpPr>
        <p:spPr>
          <a:xfrm>
            <a:off x="4494668" y="2602596"/>
            <a:ext cx="0" cy="3030536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9468F8-32BE-0941-AE0F-F5E045A41705}"/>
              </a:ext>
            </a:extLst>
          </p:cNvPr>
          <p:cNvCxnSpPr/>
          <p:nvPr/>
        </p:nvCxnSpPr>
        <p:spPr>
          <a:xfrm>
            <a:off x="7171086" y="2602596"/>
            <a:ext cx="0" cy="3030536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C63071-12FA-3410-DD51-6D5FB020A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536" y="2961388"/>
            <a:ext cx="589664" cy="518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C96B81-9DFF-508C-3C28-54ECC3C5E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999" y="2841731"/>
            <a:ext cx="896942" cy="896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AF66A6-38E6-506D-0206-4D69E7171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826" y="2870936"/>
            <a:ext cx="480174" cy="5411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B4B531-CC36-049B-991B-2AF647B7A121}"/>
              </a:ext>
            </a:extLst>
          </p:cNvPr>
          <p:cNvSpPr txBox="1"/>
          <p:nvPr/>
        </p:nvSpPr>
        <p:spPr>
          <a:xfrm>
            <a:off x="4855287" y="3879922"/>
            <a:ext cx="199789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College Foundation or Foundation Relations Department</a:t>
            </a:r>
          </a:p>
          <a:p>
            <a:pPr algn="ctr"/>
            <a:endParaRPr lang="en-US" sz="1600" b="1" dirty="0">
              <a:solidFill>
                <a:schemeClr val="tx2"/>
              </a:solidFill>
              <a:latin typeface="Work Sans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8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A6E57E-018D-1F63-89C4-4A3CD6CF3A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Work Sans" pitchFamily="2" charset="77"/>
                <a:ea typeface="Open Sans Semibold"/>
                <a:cs typeface="Calibri"/>
              </a:rPr>
              <a:t>Identifying and Securing Grants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69893-89DE-7AD7-ED22-BDB20904DC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384" y="1911714"/>
            <a:ext cx="10611632" cy="2137252"/>
          </a:xfrm>
        </p:spPr>
        <p:txBody>
          <a:bodyPr lIns="91440" tIns="45720" rIns="91440" bIns="45720" anchor="t"/>
          <a:lstStyle/>
          <a:p>
            <a:r>
              <a:rPr lang="en-US" b="1" dirty="0">
                <a:solidFill>
                  <a:schemeClr val="tx1"/>
                </a:solidFill>
                <a:latin typeface="Work Sans"/>
                <a:ea typeface="Open Sans Light"/>
                <a:cs typeface="Open Sans Light"/>
              </a:rPr>
              <a:t>ed2go can:</a:t>
            </a:r>
          </a:p>
          <a:p>
            <a:pPr marL="80645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Work Sans"/>
                <a:ea typeface="Open Sans Light"/>
                <a:cs typeface="Open Sans Light"/>
              </a:rPr>
              <a:t>Serve as a research engine</a:t>
            </a:r>
          </a:p>
          <a:p>
            <a:pPr marL="80645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Work Sans"/>
                <a:ea typeface="Open Sans Light"/>
                <a:cs typeface="Open Sans Light"/>
              </a:rPr>
              <a:t>Assist with application drafts, feedback, or budget construction</a:t>
            </a:r>
          </a:p>
          <a:p>
            <a:pPr marL="80645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Work Sans"/>
                <a:ea typeface="Open Sans Light"/>
                <a:cs typeface="Open Sans Light"/>
              </a:rPr>
              <a:t>Recommend ways our courses can be used in innovative ways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B1A5B6E-03FE-635F-5CFE-606344C4D00E}"/>
              </a:ext>
            </a:extLst>
          </p:cNvPr>
          <p:cNvSpPr txBox="1">
            <a:spLocks/>
          </p:cNvSpPr>
          <p:nvPr/>
        </p:nvSpPr>
        <p:spPr>
          <a:xfrm>
            <a:off x="0" y="990600"/>
            <a:ext cx="11582400" cy="457200"/>
          </a:xfrm>
          <a:prstGeom prst="rect">
            <a:avLst/>
          </a:prstGeom>
        </p:spPr>
        <p:txBody>
          <a:bodyPr/>
          <a:lstStyle>
            <a:lvl1pPr marL="46355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accent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ed2go can help with the grant process</a:t>
            </a:r>
          </a:p>
        </p:txBody>
      </p:sp>
    </p:spTree>
    <p:extLst>
      <p:ext uri="{BB962C8B-B14F-4D97-AF65-F5344CB8AC3E}">
        <p14:creationId xmlns:p14="http://schemas.microsoft.com/office/powerpoint/2010/main" val="331303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868BDF-2C96-5A4F-81E7-5C3CCC24BC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Building Local Connections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B0605-6953-B047-A01F-C76DFE1093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Build networks and alliances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71435D-0668-144B-98EA-EBD9B6594765}"/>
              </a:ext>
            </a:extLst>
          </p:cNvPr>
          <p:cNvSpPr/>
          <p:nvPr/>
        </p:nvSpPr>
        <p:spPr>
          <a:xfrm>
            <a:off x="4385109" y="2194354"/>
            <a:ext cx="3421782" cy="3421782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66DF6D7-5775-9E41-B470-6C2073F4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971" y="4109482"/>
            <a:ext cx="1485846" cy="14848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Work Sans" pitchFamily="2" charset="77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34E260EC-CA5F-F84D-9E6A-AE742BC9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216" y="4109482"/>
            <a:ext cx="1484814" cy="148481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Work Sans" pitchFamily="2" charset="77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8EBFB744-848B-EA43-80AB-DB00BB82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594" y="1628946"/>
            <a:ext cx="1485846" cy="14858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Work Sans" pitchFamily="2" charset="77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A5735B7-35D8-EE41-B817-A04D7C66F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630" y="2943401"/>
            <a:ext cx="2275697" cy="1909003"/>
          </a:xfrm>
          <a:custGeom>
            <a:avLst/>
            <a:gdLst>
              <a:gd name="connsiteX0" fmla="*/ 1594401 w 4551394"/>
              <a:gd name="connsiteY0" fmla="*/ 0 h 3818006"/>
              <a:gd name="connsiteX1" fmla="*/ 1640840 w 4551394"/>
              <a:gd name="connsiteY1" fmla="*/ 28212 h 3818006"/>
              <a:gd name="connsiteX2" fmla="*/ 2275773 w 4551394"/>
              <a:gd name="connsiteY2" fmla="*/ 188983 h 3818006"/>
              <a:gd name="connsiteX3" fmla="*/ 2910706 w 4551394"/>
              <a:gd name="connsiteY3" fmla="*/ 28212 h 3818006"/>
              <a:gd name="connsiteX4" fmla="*/ 2957142 w 4551394"/>
              <a:gd name="connsiteY4" fmla="*/ 2 h 3818006"/>
              <a:gd name="connsiteX5" fmla="*/ 4551394 w 4551394"/>
              <a:gd name="connsiteY5" fmla="*/ 2674517 h 3818006"/>
              <a:gd name="connsiteX6" fmla="*/ 4487741 w 4551394"/>
              <a:gd name="connsiteY6" fmla="*/ 2713187 h 3818006"/>
              <a:gd name="connsiteX7" fmla="*/ 3900861 w 4551394"/>
              <a:gd name="connsiteY7" fmla="*/ 3816975 h 3818006"/>
              <a:gd name="connsiteX8" fmla="*/ 3900913 w 4551394"/>
              <a:gd name="connsiteY8" fmla="*/ 3818006 h 3818006"/>
              <a:gd name="connsiteX9" fmla="*/ 2275771 w 4551394"/>
              <a:gd name="connsiteY9" fmla="*/ 3818006 h 3818006"/>
              <a:gd name="connsiteX10" fmla="*/ 650524 w 4551394"/>
              <a:gd name="connsiteY10" fmla="*/ 3818006 h 3818006"/>
              <a:gd name="connsiteX11" fmla="*/ 650576 w 4551394"/>
              <a:gd name="connsiteY11" fmla="*/ 3816975 h 3818006"/>
              <a:gd name="connsiteX12" fmla="*/ 63288 w 4551394"/>
              <a:gd name="connsiteY12" fmla="*/ 2713187 h 3818006"/>
              <a:gd name="connsiteX13" fmla="*/ 0 w 4551394"/>
              <a:gd name="connsiteY13" fmla="*/ 2674765 h 3818006"/>
              <a:gd name="connsiteX14" fmla="*/ 1594401 w 4551394"/>
              <a:gd name="connsiteY14" fmla="*/ 0 h 381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51394" h="3818006">
                <a:moveTo>
                  <a:pt x="1594401" y="0"/>
                </a:moveTo>
                <a:lnTo>
                  <a:pt x="1640840" y="28212"/>
                </a:lnTo>
                <a:cubicBezTo>
                  <a:pt x="1829582" y="130743"/>
                  <a:pt x="2045876" y="188983"/>
                  <a:pt x="2275773" y="188983"/>
                </a:cubicBezTo>
                <a:cubicBezTo>
                  <a:pt x="2505670" y="188983"/>
                  <a:pt x="2721964" y="130743"/>
                  <a:pt x="2910706" y="28212"/>
                </a:cubicBezTo>
                <a:lnTo>
                  <a:pt x="2957142" y="2"/>
                </a:lnTo>
                <a:lnTo>
                  <a:pt x="4551394" y="2674517"/>
                </a:lnTo>
                <a:lnTo>
                  <a:pt x="4487741" y="2713187"/>
                </a:lnTo>
                <a:cubicBezTo>
                  <a:pt x="4133660" y="2952399"/>
                  <a:pt x="3900861" y="3357501"/>
                  <a:pt x="3900861" y="3816975"/>
                </a:cubicBezTo>
                <a:lnTo>
                  <a:pt x="3900913" y="3818006"/>
                </a:lnTo>
                <a:lnTo>
                  <a:pt x="2275771" y="3818006"/>
                </a:lnTo>
                <a:lnTo>
                  <a:pt x="650524" y="3818006"/>
                </a:lnTo>
                <a:lnTo>
                  <a:pt x="650576" y="3816975"/>
                </a:lnTo>
                <a:cubicBezTo>
                  <a:pt x="650576" y="3357501"/>
                  <a:pt x="417615" y="2952399"/>
                  <a:pt x="63288" y="2713187"/>
                </a:cubicBezTo>
                <a:lnTo>
                  <a:pt x="0" y="2674765"/>
                </a:lnTo>
                <a:lnTo>
                  <a:pt x="1594401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Work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A1C01-05F3-FD4E-A297-0023E48C1055}"/>
              </a:ext>
            </a:extLst>
          </p:cNvPr>
          <p:cNvSpPr txBox="1"/>
          <p:nvPr/>
        </p:nvSpPr>
        <p:spPr>
          <a:xfrm>
            <a:off x="7507760" y="1524276"/>
            <a:ext cx="161569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Encourage Collective 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84583-F7AD-AD49-B61D-D1175D9D0CAC}"/>
              </a:ext>
            </a:extLst>
          </p:cNvPr>
          <p:cNvSpPr txBox="1"/>
          <p:nvPr/>
        </p:nvSpPr>
        <p:spPr>
          <a:xfrm>
            <a:off x="7507760" y="1953633"/>
            <a:ext cx="2626840" cy="74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en-U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Bring together individuals from different backgrounds, cultures, disciplines and experiences.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D252C-9DBF-4C4C-A4A2-3AB72F134CDF}"/>
              </a:ext>
            </a:extLst>
          </p:cNvPr>
          <p:cNvSpPr txBox="1"/>
          <p:nvPr/>
        </p:nvSpPr>
        <p:spPr>
          <a:xfrm>
            <a:off x="1820055" y="4272641"/>
            <a:ext cx="16208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Diversity Enriches Problem Solving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F5907-A2E4-8743-8ACE-D25AAAF4B1E9}"/>
              </a:ext>
            </a:extLst>
          </p:cNvPr>
          <p:cNvSpPr txBox="1"/>
          <p:nvPr/>
        </p:nvSpPr>
        <p:spPr>
          <a:xfrm>
            <a:off x="829456" y="4736690"/>
            <a:ext cx="2611430" cy="490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40000"/>
              </a:lnSpc>
              <a:spcAft>
                <a:spcPts val="1200"/>
              </a:spcAft>
            </a:pPr>
            <a:r>
              <a:rPr lang="en-U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Leading to innovative and holistic solutions</a:t>
            </a:r>
            <a:endParaRPr lang="en-US" sz="1200" spc="25" dirty="0"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B3EF9-2039-3242-8B6A-D350EBD8E4C0}"/>
              </a:ext>
            </a:extLst>
          </p:cNvPr>
          <p:cNvSpPr txBox="1"/>
          <p:nvPr/>
        </p:nvSpPr>
        <p:spPr>
          <a:xfrm>
            <a:off x="8642369" y="4049429"/>
            <a:ext cx="162083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Strengthen Networks &amp; Alliances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4B05A9-27EB-534F-AAC1-CA6C10087B33}"/>
              </a:ext>
            </a:extLst>
          </p:cNvPr>
          <p:cNvSpPr txBox="1"/>
          <p:nvPr/>
        </p:nvSpPr>
        <p:spPr>
          <a:xfrm>
            <a:off x="8642369" y="4735229"/>
            <a:ext cx="2459031" cy="749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en-US" sz="1200" dirty="0"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Providing a knowledge-sharing collaboration with greater efficiency</a:t>
            </a:r>
            <a:endParaRPr lang="en-US" sz="1200" spc="25" dirty="0">
              <a:latin typeface="Work Sans" pitchFamily="2" charset="77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B60E2D-65C3-A84E-BED6-67978F8B4D10}"/>
              </a:ext>
            </a:extLst>
          </p:cNvPr>
          <p:cNvSpPr txBox="1"/>
          <p:nvPr/>
        </p:nvSpPr>
        <p:spPr>
          <a:xfrm>
            <a:off x="5205728" y="3464654"/>
            <a:ext cx="175517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cap="all" dirty="0">
                <a:solidFill>
                  <a:schemeClr val="tx2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Solving complex societal challenges</a:t>
            </a: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6A7D4A10-B302-F146-8F19-219E5A293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934" y="4219369"/>
            <a:ext cx="1265919" cy="1265039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Work Sans" pitchFamily="2" charset="77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5A078CD6-47A4-ED47-B569-FDE277BF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103" y="4219369"/>
            <a:ext cx="1265040" cy="1265039"/>
          </a:xfrm>
          <a:prstGeom prst="ellipse">
            <a:avLst/>
          </a:prstGeom>
          <a:pattFill prst="dkUpDiag">
            <a:fgClr>
              <a:schemeClr val="accent6"/>
            </a:fgClr>
            <a:bgClr>
              <a:schemeClr val="accent5"/>
            </a:bgClr>
          </a:patt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Work Sans" pitchFamily="2" charset="77"/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979CA233-40FF-0049-BA39-874BA22B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557" y="1738910"/>
            <a:ext cx="1265919" cy="1265918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9050" cap="flat">
            <a:noFill/>
            <a:prstDash val="solid"/>
            <a:miter lim="800000"/>
            <a:headEnd/>
            <a:tailEnd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Work Sans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0BD647B-7113-9E4C-8565-95CB7830159A}"/>
              </a:ext>
            </a:extLst>
          </p:cNvPr>
          <p:cNvSpPr/>
          <p:nvPr/>
        </p:nvSpPr>
        <p:spPr>
          <a:xfrm rot="18074783">
            <a:off x="4648196" y="3347286"/>
            <a:ext cx="821752" cy="214592"/>
          </a:xfrm>
          <a:custGeom>
            <a:avLst/>
            <a:gdLst>
              <a:gd name="connsiteX0" fmla="*/ 1736826 w 2085620"/>
              <a:gd name="connsiteY0" fmla="*/ 0 h 544638"/>
              <a:gd name="connsiteX1" fmla="*/ 2085620 w 2085620"/>
              <a:gd name="connsiteY1" fmla="*/ 272319 h 544638"/>
              <a:gd name="connsiteX2" fmla="*/ 1736826 w 2085620"/>
              <a:gd name="connsiteY2" fmla="*/ 544638 h 544638"/>
              <a:gd name="connsiteX3" fmla="*/ 1736826 w 2085620"/>
              <a:gd name="connsiteY3" fmla="*/ 362754 h 544638"/>
              <a:gd name="connsiteX4" fmla="*/ 0 w 2085620"/>
              <a:gd name="connsiteY4" fmla="*/ 362754 h 544638"/>
              <a:gd name="connsiteX5" fmla="*/ 9117 w 2085620"/>
              <a:gd name="connsiteY5" fmla="*/ 272319 h 544638"/>
              <a:gd name="connsiteX6" fmla="*/ 0 w 2085620"/>
              <a:gd name="connsiteY6" fmla="*/ 181884 h 544638"/>
              <a:gd name="connsiteX7" fmla="*/ 1736826 w 2085620"/>
              <a:gd name="connsiteY7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620" h="544638">
                <a:moveTo>
                  <a:pt x="1736826" y="0"/>
                </a:moveTo>
                <a:lnTo>
                  <a:pt x="2085620" y="272319"/>
                </a:lnTo>
                <a:lnTo>
                  <a:pt x="1736826" y="544638"/>
                </a:lnTo>
                <a:lnTo>
                  <a:pt x="1736826" y="362754"/>
                </a:lnTo>
                <a:lnTo>
                  <a:pt x="0" y="362754"/>
                </a:lnTo>
                <a:lnTo>
                  <a:pt x="9117" y="272319"/>
                </a:lnTo>
                <a:lnTo>
                  <a:pt x="0" y="181884"/>
                </a:lnTo>
                <a:lnTo>
                  <a:pt x="1736826" y="1818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F8D53D1-EB83-8E49-B5C3-88B644070B9A}"/>
              </a:ext>
            </a:extLst>
          </p:cNvPr>
          <p:cNvSpPr/>
          <p:nvPr/>
        </p:nvSpPr>
        <p:spPr>
          <a:xfrm rot="3497855">
            <a:off x="6605084" y="3324267"/>
            <a:ext cx="821752" cy="214592"/>
          </a:xfrm>
          <a:custGeom>
            <a:avLst/>
            <a:gdLst>
              <a:gd name="connsiteX0" fmla="*/ 1736826 w 2085620"/>
              <a:gd name="connsiteY0" fmla="*/ 0 h 544638"/>
              <a:gd name="connsiteX1" fmla="*/ 2085620 w 2085620"/>
              <a:gd name="connsiteY1" fmla="*/ 272319 h 544638"/>
              <a:gd name="connsiteX2" fmla="*/ 1736826 w 2085620"/>
              <a:gd name="connsiteY2" fmla="*/ 544638 h 544638"/>
              <a:gd name="connsiteX3" fmla="*/ 1736826 w 2085620"/>
              <a:gd name="connsiteY3" fmla="*/ 362754 h 544638"/>
              <a:gd name="connsiteX4" fmla="*/ 0 w 2085620"/>
              <a:gd name="connsiteY4" fmla="*/ 362754 h 544638"/>
              <a:gd name="connsiteX5" fmla="*/ 9117 w 2085620"/>
              <a:gd name="connsiteY5" fmla="*/ 272319 h 544638"/>
              <a:gd name="connsiteX6" fmla="*/ 0 w 2085620"/>
              <a:gd name="connsiteY6" fmla="*/ 181884 h 544638"/>
              <a:gd name="connsiteX7" fmla="*/ 1736826 w 2085620"/>
              <a:gd name="connsiteY7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620" h="544638">
                <a:moveTo>
                  <a:pt x="1736826" y="0"/>
                </a:moveTo>
                <a:lnTo>
                  <a:pt x="2085620" y="272319"/>
                </a:lnTo>
                <a:lnTo>
                  <a:pt x="1736826" y="544638"/>
                </a:lnTo>
                <a:lnTo>
                  <a:pt x="1736826" y="362754"/>
                </a:lnTo>
                <a:lnTo>
                  <a:pt x="0" y="362754"/>
                </a:lnTo>
                <a:lnTo>
                  <a:pt x="9117" y="272319"/>
                </a:lnTo>
                <a:lnTo>
                  <a:pt x="0" y="181884"/>
                </a:lnTo>
                <a:lnTo>
                  <a:pt x="1736826" y="1818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75D8A3A-CCB9-DD4A-A1F2-0327B7508123}"/>
              </a:ext>
            </a:extLst>
          </p:cNvPr>
          <p:cNvSpPr/>
          <p:nvPr/>
        </p:nvSpPr>
        <p:spPr>
          <a:xfrm rot="10800000">
            <a:off x="5685125" y="5015123"/>
            <a:ext cx="821752" cy="214592"/>
          </a:xfrm>
          <a:custGeom>
            <a:avLst/>
            <a:gdLst>
              <a:gd name="connsiteX0" fmla="*/ 1736826 w 2085620"/>
              <a:gd name="connsiteY0" fmla="*/ 0 h 544638"/>
              <a:gd name="connsiteX1" fmla="*/ 2085620 w 2085620"/>
              <a:gd name="connsiteY1" fmla="*/ 272319 h 544638"/>
              <a:gd name="connsiteX2" fmla="*/ 1736826 w 2085620"/>
              <a:gd name="connsiteY2" fmla="*/ 544638 h 544638"/>
              <a:gd name="connsiteX3" fmla="*/ 1736826 w 2085620"/>
              <a:gd name="connsiteY3" fmla="*/ 362754 h 544638"/>
              <a:gd name="connsiteX4" fmla="*/ 0 w 2085620"/>
              <a:gd name="connsiteY4" fmla="*/ 362754 h 544638"/>
              <a:gd name="connsiteX5" fmla="*/ 9117 w 2085620"/>
              <a:gd name="connsiteY5" fmla="*/ 272319 h 544638"/>
              <a:gd name="connsiteX6" fmla="*/ 0 w 2085620"/>
              <a:gd name="connsiteY6" fmla="*/ 181884 h 544638"/>
              <a:gd name="connsiteX7" fmla="*/ 1736826 w 2085620"/>
              <a:gd name="connsiteY7" fmla="*/ 181884 h 54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620" h="544638">
                <a:moveTo>
                  <a:pt x="1736826" y="0"/>
                </a:moveTo>
                <a:lnTo>
                  <a:pt x="2085620" y="272319"/>
                </a:lnTo>
                <a:lnTo>
                  <a:pt x="1736826" y="544638"/>
                </a:lnTo>
                <a:lnTo>
                  <a:pt x="1736826" y="362754"/>
                </a:lnTo>
                <a:lnTo>
                  <a:pt x="0" y="362754"/>
                </a:lnTo>
                <a:lnTo>
                  <a:pt x="9117" y="272319"/>
                </a:lnTo>
                <a:lnTo>
                  <a:pt x="0" y="181884"/>
                </a:lnTo>
                <a:lnTo>
                  <a:pt x="1736826" y="1818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latin typeface="Work Sans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3CF05-C8AD-1FFE-9B1D-879AD125D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90" y="4488084"/>
            <a:ext cx="777486" cy="777486"/>
          </a:xfrm>
          <a:prstGeom prst="rect">
            <a:avLst/>
          </a:prstGeom>
        </p:spPr>
      </p:pic>
      <p:pic>
        <p:nvPicPr>
          <p:cNvPr id="27" name="Graphic 26" descr="Connections with solid fill">
            <a:extLst>
              <a:ext uri="{FF2B5EF4-FFF2-40B4-BE49-F238E27FC236}">
                <a16:creationId xmlns:a16="http://schemas.microsoft.com/office/drawing/2014/main" id="{DA8177C2-D126-77DE-ACE5-12DB074CE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7779" y="4422545"/>
            <a:ext cx="914400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49B9586-89BC-A7B1-2F83-A94670AE0A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6410" y="2004510"/>
            <a:ext cx="673806" cy="6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DC8B9-E1C3-236E-8B9C-9C49B4D2B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5867C-7713-EE37-FAE2-128818AC2A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Understanding our Impact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EE97563-F089-035D-3066-FBED421ED60C}"/>
              </a:ext>
            </a:extLst>
          </p:cNvPr>
          <p:cNvSpPr txBox="1">
            <a:spLocks/>
          </p:cNvSpPr>
          <p:nvPr/>
        </p:nvSpPr>
        <p:spPr>
          <a:xfrm>
            <a:off x="633413" y="1674693"/>
            <a:ext cx="5157787" cy="4015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Funders select individual grantees that offer the most promising solutions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Institutions work separately and compete to produce the greatest independent impact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Evaluation attempts to isolate a particular organization’s impact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Corporate and government sectors are often disconnected from the efforts of  academic institutions, foundations and nonprofits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CBCC2ED-6BA9-697C-307A-0FD2D12B232D}"/>
              </a:ext>
            </a:extLst>
          </p:cNvPr>
          <p:cNvSpPr txBox="1">
            <a:spLocks/>
          </p:cNvSpPr>
          <p:nvPr/>
        </p:nvSpPr>
        <p:spPr>
          <a:xfrm>
            <a:off x="6383049" y="1674693"/>
            <a:ext cx="5157787" cy="4015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Progress depends on working toward the same goal and measuring the same things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Large scale impact depends on increasing cross-sector alignment and learning among organizations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Corporate, CBOs, and government sectors are essential partners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Work Sans" pitchFamily="2" charset="77"/>
                <a:ea typeface="Open Sans Semibold" panose="020B0606030504020204" pitchFamily="34" charset="0"/>
              </a:rPr>
              <a:t>Organizations actively coordinate their actions and share lessons learned</a:t>
            </a:r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4B954165-FC64-5D30-2D0A-ED7C36070343}"/>
              </a:ext>
            </a:extLst>
          </p:cNvPr>
          <p:cNvSpPr/>
          <p:nvPr/>
        </p:nvSpPr>
        <p:spPr>
          <a:xfrm rot="5400000">
            <a:off x="4721968" y="3565576"/>
            <a:ext cx="2872913" cy="233408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2443078-DBAE-E83F-4C1E-66EA1DDD9D1A}"/>
              </a:ext>
            </a:extLst>
          </p:cNvPr>
          <p:cNvSpPr txBox="1">
            <a:spLocks/>
          </p:cNvSpPr>
          <p:nvPr/>
        </p:nvSpPr>
        <p:spPr>
          <a:xfrm>
            <a:off x="6399212" y="1115300"/>
            <a:ext cx="5183188" cy="369332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accent1"/>
            </a:outerShdw>
          </a:effectLst>
        </p:spPr>
        <p:txBody>
          <a:bodyPr anchor="b">
            <a:spAutoFit/>
          </a:bodyPr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Collective Impact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A1AF592-AC95-65E6-FAFD-DB188A4C3088}"/>
              </a:ext>
            </a:extLst>
          </p:cNvPr>
          <p:cNvSpPr txBox="1">
            <a:spLocks/>
          </p:cNvSpPr>
          <p:nvPr/>
        </p:nvSpPr>
        <p:spPr>
          <a:xfrm>
            <a:off x="608012" y="1115300"/>
            <a:ext cx="5183188" cy="369332"/>
          </a:xfrm>
          <a:prstGeom prst="rect">
            <a:avLst/>
          </a:prstGeom>
          <a:solidFill>
            <a:schemeClr val="bg1"/>
          </a:solidFill>
          <a:effectLst>
            <a:outerShdw dist="12700" dir="5400000" algn="t" rotWithShape="0">
              <a:schemeClr val="accent1"/>
            </a:outerShdw>
          </a:effectLst>
        </p:spPr>
        <p:txBody>
          <a:bodyPr anchor="b">
            <a:spAutoFit/>
          </a:bodyPr>
          <a:lstStyle>
            <a:lvl1pPr marL="127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bg1"/>
                </a:solidFill>
                <a:latin typeface="Work Sans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WORK SANS MEDIUM ROMAN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Isolated Impact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7A9BCC-CE23-CE58-12D5-9FD3686ACE09}"/>
              </a:ext>
            </a:extLst>
          </p:cNvPr>
          <p:cNvSpPr/>
          <p:nvPr/>
        </p:nvSpPr>
        <p:spPr>
          <a:xfrm>
            <a:off x="2661501" y="5509228"/>
            <a:ext cx="6868998" cy="592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Work Sans" pitchFamily="2" charset="0"/>
              </a:rPr>
              <a:t>ed2go can help drive this effort with you</a:t>
            </a:r>
          </a:p>
        </p:txBody>
      </p:sp>
    </p:spTree>
    <p:extLst>
      <p:ext uri="{BB962C8B-B14F-4D97-AF65-F5344CB8AC3E}">
        <p14:creationId xmlns:p14="http://schemas.microsoft.com/office/powerpoint/2010/main" val="9303745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87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8FBD12F1-D9C5-544F-A382-1FD843D78823}"/>
    </a:ext>
  </a:extLst>
</a:theme>
</file>

<file path=ppt/theme/theme10.xml><?xml version="1.0" encoding="utf-8"?>
<a:theme xmlns:a="http://schemas.openxmlformats.org/drawingml/2006/main" name="Custom Design 4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A6948B8F-5810-914A-8EA0-94FD365E18AD}"/>
    </a:ext>
  </a:extLst>
</a:theme>
</file>

<file path=ppt/theme/theme11.xml><?xml version="1.0" encoding="utf-8"?>
<a:theme xmlns:a="http://schemas.openxmlformats.org/drawingml/2006/main" name="Custom Design 5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9B8A026D-1BE4-4A40-8E83-02F32FCD50CB}"/>
    </a:ext>
  </a:extLst>
</a:theme>
</file>

<file path=ppt/theme/theme12.xml><?xml version="1.0" encoding="utf-8"?>
<a:theme xmlns:a="http://schemas.openxmlformats.org/drawingml/2006/main" name="Cengage Group">
  <a:themeElements>
    <a:clrScheme name="ed2go-color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9DDC"/>
      </a:accent1>
      <a:accent2>
        <a:srgbClr val="143849"/>
      </a:accent2>
      <a:accent3>
        <a:srgbClr val="646F76"/>
      </a:accent3>
      <a:accent4>
        <a:srgbClr val="A5AEB2"/>
      </a:accent4>
      <a:accent5>
        <a:srgbClr val="6FB9DE"/>
      </a:accent5>
      <a:accent6>
        <a:srgbClr val="A3D3EC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FD8F2B6A-AC74-7445-9EDA-B2901A6824BA}"/>
    </a:ext>
  </a:extLst>
</a:theme>
</file>

<file path=ppt/theme/theme1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v2">
  <a:themeElements>
    <a:clrScheme name="ed2go-colors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9DDC"/>
      </a:accent1>
      <a:accent2>
        <a:srgbClr val="000000"/>
      </a:accent2>
      <a:accent3>
        <a:srgbClr val="646F76"/>
      </a:accent3>
      <a:accent4>
        <a:srgbClr val="A5AEB2"/>
      </a:accent4>
      <a:accent5>
        <a:srgbClr val="6FB9DE"/>
      </a:accent5>
      <a:accent6>
        <a:srgbClr val="A3D3EC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67626758-4F3F-0E41-AC96-7E7A3B1C69E1}"/>
    </a:ext>
  </a:extLst>
</a:theme>
</file>

<file path=ppt/theme/theme3.xml><?xml version="1.0" encoding="utf-8"?>
<a:theme xmlns:a="http://schemas.openxmlformats.org/drawingml/2006/main" name="Title v3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7E822B28-CBF6-A248-A3B5-29D19199A6D0}"/>
    </a:ext>
  </a:extLst>
</a:theme>
</file>

<file path=ppt/theme/theme4.xml><?xml version="1.0" encoding="utf-8"?>
<a:theme xmlns:a="http://schemas.openxmlformats.org/drawingml/2006/main" name="Title v4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4548084C-57AB-3A4F-A836-617F73091AC8}"/>
    </a:ext>
  </a:extLst>
</a:theme>
</file>

<file path=ppt/theme/theme5.xml><?xml version="1.0" encoding="utf-8"?>
<a:theme xmlns:a="http://schemas.openxmlformats.org/drawingml/2006/main" name="Agenda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2EB7B993-DDCA-3B45-98F6-1B6FBA40298E}"/>
    </a:ext>
  </a:extLst>
</a:theme>
</file>

<file path=ppt/theme/theme6.xml><?xml version="1.0" encoding="utf-8"?>
<a:theme xmlns:a="http://schemas.openxmlformats.org/drawingml/2006/main" name="Agenda v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019425AA-8D03-8442-834C-7A18B23DB0F6}"/>
    </a:ext>
  </a:extLst>
</a:theme>
</file>

<file path=ppt/theme/theme7.xml><?xml version="1.0" encoding="utf-8"?>
<a:theme xmlns:a="http://schemas.openxmlformats.org/drawingml/2006/main" name="Breakout Slide (blank)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1AE0DBE0-9CE7-994C-B11E-BAC0A657B876}"/>
    </a:ext>
  </a:extLst>
</a:theme>
</file>

<file path=ppt/theme/theme8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55B446EC-804C-F24B-806B-3A9C717F2284}"/>
    </a:ext>
  </a:extLst>
</a:theme>
</file>

<file path=ppt/theme/theme9.xml><?xml version="1.0" encoding="utf-8"?>
<a:theme xmlns:a="http://schemas.openxmlformats.org/drawingml/2006/main" name="Custom Design 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56F5F"/>
      </a:accent1>
      <a:accent2>
        <a:srgbClr val="000000"/>
      </a:accent2>
      <a:accent3>
        <a:srgbClr val="646F76"/>
      </a:accent3>
      <a:accent4>
        <a:srgbClr val="A5AEB2"/>
      </a:accent4>
      <a:accent5>
        <a:srgbClr val="88B89E"/>
      </a:accent5>
      <a:accent6>
        <a:srgbClr val="B3CFC2"/>
      </a:accent6>
      <a:hlink>
        <a:srgbClr val="0062E6"/>
      </a:hlink>
      <a:folHlink>
        <a:srgbClr val="835D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593A468-4FF7-D84C-9DC2-A85520E87AFD}" vid="{4595BB78-3926-754B-BACF-51DBBB2E5D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0</TotalTime>
  <Words>438</Words>
  <Application>Microsoft Office PowerPoint</Application>
  <PresentationFormat>Widescreen</PresentationFormat>
  <Paragraphs>97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Arial</vt:lpstr>
      <vt:lpstr>Calibri</vt:lpstr>
      <vt:lpstr>Calibri Light</vt:lpstr>
      <vt:lpstr>Open Sans Light</vt:lpstr>
      <vt:lpstr>System Font Regular</vt:lpstr>
      <vt:lpstr>Wingdings</vt:lpstr>
      <vt:lpstr>Work Sans</vt:lpstr>
      <vt:lpstr>WORK SANS BOLD ROMAN</vt:lpstr>
      <vt:lpstr>WORK SANS MEDIUM ROMAN</vt:lpstr>
      <vt:lpstr>WORK SANS REGULAR ROMAN</vt:lpstr>
      <vt:lpstr>Title</vt:lpstr>
      <vt:lpstr>Title v2</vt:lpstr>
      <vt:lpstr>Title v3</vt:lpstr>
      <vt:lpstr>Title v4</vt:lpstr>
      <vt:lpstr>Agenda</vt:lpstr>
      <vt:lpstr>Agenda v2</vt:lpstr>
      <vt:lpstr>Breakout Slide (blank)</vt:lpstr>
      <vt:lpstr>1_Custom Design</vt:lpstr>
      <vt:lpstr>Custom Design 2</vt:lpstr>
      <vt:lpstr>Custom Design 4</vt:lpstr>
      <vt:lpstr>Custom Design 5</vt:lpstr>
      <vt:lpstr>Cengage Group</vt:lpstr>
      <vt:lpstr>Custom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2024-10-02T20:43:53Z</dcterms:created>
  <dcterms:modified xsi:type="dcterms:W3CDTF">2024-10-02T20:44:13Z</dcterms:modified>
</cp:coreProperties>
</file>